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716" r:id="rId1"/>
    <p:sldMasterId id="2147483742" r:id="rId2"/>
    <p:sldMasterId id="2147483827" r:id="rId3"/>
  </p:sldMasterIdLst>
  <p:notesMasterIdLst>
    <p:notesMasterId r:id="rId21"/>
  </p:notesMasterIdLst>
  <p:handoutMasterIdLst>
    <p:handoutMasterId r:id="rId22"/>
  </p:handoutMasterIdLst>
  <p:sldIdLst>
    <p:sldId id="256" r:id="rId4"/>
    <p:sldId id="323" r:id="rId5"/>
    <p:sldId id="367" r:id="rId6"/>
    <p:sldId id="341" r:id="rId7"/>
    <p:sldId id="354" r:id="rId8"/>
    <p:sldId id="350" r:id="rId9"/>
    <p:sldId id="343" r:id="rId10"/>
    <p:sldId id="357" r:id="rId11"/>
    <p:sldId id="362" r:id="rId12"/>
    <p:sldId id="368" r:id="rId13"/>
    <p:sldId id="349" r:id="rId14"/>
    <p:sldId id="361" r:id="rId15"/>
    <p:sldId id="363" r:id="rId16"/>
    <p:sldId id="365" r:id="rId17"/>
    <p:sldId id="364" r:id="rId18"/>
    <p:sldId id="360" r:id="rId19"/>
    <p:sldId id="353" r:id="rId20"/>
  </p:sldIdLst>
  <p:sldSz cx="9144000" cy="6858000" type="screen4x3"/>
  <p:notesSz cx="6797675" cy="987425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5E4B5E-C171-4EB7-A254-ED60F18280BB}">
          <p14:sldIdLst>
            <p14:sldId id="256"/>
            <p14:sldId id="323"/>
            <p14:sldId id="367"/>
            <p14:sldId id="341"/>
            <p14:sldId id="354"/>
            <p14:sldId id="350"/>
            <p14:sldId id="343"/>
            <p14:sldId id="357"/>
            <p14:sldId id="362"/>
            <p14:sldId id="368"/>
            <p14:sldId id="349"/>
            <p14:sldId id="361"/>
            <p14:sldId id="363"/>
            <p14:sldId id="365"/>
            <p14:sldId id="364"/>
            <p14:sldId id="360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wzy, Hagar" initials="FH" lastIdx="1" clrIdx="0">
    <p:extLst>
      <p:ext uri="{19B8F6BF-5375-455C-9EA6-DF929625EA0E}">
        <p15:presenceInfo xmlns:p15="http://schemas.microsoft.com/office/powerpoint/2012/main" userId="S::hagar.fawzy@metlife.com::9998f2d4-a4e9-4dec-b07d-8cd6ed83aa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99"/>
    <a:srgbClr val="A7C2E7"/>
    <a:srgbClr val="DBE6F5"/>
    <a:srgbClr val="C3D6EF"/>
    <a:srgbClr val="E7EEF8"/>
    <a:srgbClr val="CBDBF1"/>
    <a:srgbClr val="E7EAF0"/>
    <a:srgbClr val="F2F2F2"/>
    <a:srgbClr val="CBD2DF"/>
    <a:srgbClr val="E3E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7" autoAdjust="0"/>
    <p:restoredTop sz="94667"/>
  </p:normalViewPr>
  <p:slideViewPr>
    <p:cSldViewPr snapToGrid="0" snapToObjects="1">
      <p:cViewPr varScale="1">
        <p:scale>
          <a:sx n="114" d="100"/>
          <a:sy n="114" d="100"/>
        </p:scale>
        <p:origin x="1620" y="102"/>
      </p:cViewPr>
      <p:guideLst>
        <p:guide orient="horz" pos="741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CAI1METFSP01\Finance%20Actuarial\Addhoc's%20and%20Issues\Insurance%20in%20Egypt%20Market%20Analysis\2019-2020\Insurance%20in%20the%20Egyptian%20Mark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CAI1METFSP01\Finance%20Actuarial\Addhoc's%20and%20Issues\Insurance%20in%20Egypt%20Market%20Analysis\2019-2020\Insurance%20in%20the%20Egyptian%20Mark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E3-48D5-8697-B642EB7D1B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E3-48D5-8697-B642EB7D1B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E3-48D5-8697-B642EB7D1B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E3-48D5-8697-B642EB7D1B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E3-48D5-8697-B642EB7D1B80}"/>
              </c:ext>
            </c:extLst>
          </c:dPt>
          <c:dLbls>
            <c:dLbl>
              <c:idx val="0"/>
              <c:layout>
                <c:manualLayout>
                  <c:x val="0.11382113821138211"/>
                  <c:y val="-0.10317460317460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E3-48D5-8697-B642EB7D1B80}"/>
                </c:ext>
              </c:extLst>
            </c:dLbl>
            <c:dLbl>
              <c:idx val="1"/>
              <c:layout>
                <c:manualLayout>
                  <c:x val="8.943089430894309E-2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3-48D5-8697-B642EB7D1B80}"/>
                </c:ext>
              </c:extLst>
            </c:dLbl>
            <c:dLbl>
              <c:idx val="2"/>
              <c:layout>
                <c:manualLayout>
                  <c:x val="-4.878048780487812E-2"/>
                  <c:y val="0.1190476190476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E3-48D5-8697-B642EB7D1B80}"/>
                </c:ext>
              </c:extLst>
            </c:dLbl>
            <c:dLbl>
              <c:idx val="3"/>
              <c:layout>
                <c:manualLayout>
                  <c:x val="-0.1371526290919089"/>
                  <c:y val="-5.50977770816479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E3-48D5-8697-B642EB7D1B80}"/>
                </c:ext>
              </c:extLst>
            </c:dLbl>
            <c:dLbl>
              <c:idx val="4"/>
              <c:layout>
                <c:manualLayout>
                  <c:x val="-8.1300813008130079E-2"/>
                  <c:y val="-0.10317460317460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E3-48D5-8697-B642EB7D1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Egypt'!$B$7:$B$11</c:f>
              <c:strCache>
                <c:ptCount val="5"/>
                <c:pt idx="0">
                  <c:v>Misr Insurance - Life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'Total Egypt'!$D$7:$D$11</c:f>
              <c:numCache>
                <c:formatCode>0%</c:formatCode>
                <c:ptCount val="5"/>
                <c:pt idx="0">
                  <c:v>0.26853675081390427</c:v>
                </c:pt>
                <c:pt idx="1">
                  <c:v>0.19949462188029521</c:v>
                </c:pt>
                <c:pt idx="2">
                  <c:v>0.22822373397974796</c:v>
                </c:pt>
                <c:pt idx="3">
                  <c:v>0.13690992785423434</c:v>
                </c:pt>
                <c:pt idx="4">
                  <c:v>0.16683496547181823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E3-48D5-8697-B642EB7D1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Business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Coverage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E1-4F7C-A7FE-0F42C6DFAF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E1-4F7C-A7FE-0F42C6DFAF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E1-4F7C-A7FE-0F42C6DFAF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E1-4F7C-A7FE-0F42C6DFAF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E1-4F7C-A7FE-0F42C6DFAF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E1-4F7C-A7FE-0F42C6DFAFD8}"/>
              </c:ext>
            </c:extLst>
          </c:dPt>
          <c:dLbls>
            <c:dLbl>
              <c:idx val="0"/>
              <c:layout>
                <c:manualLayout>
                  <c:x val="-2.5679778981137453E-2"/>
                  <c:y val="-2.205518843095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57.0B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E1-4F7C-A7FE-0F42C6DFAFD8}"/>
                </c:ext>
              </c:extLst>
            </c:dLbl>
            <c:dLbl>
              <c:idx val="1"/>
              <c:layout>
                <c:manualLayout>
                  <c:x val="1.7360534313606273E-2"/>
                  <c:y val="-1.16057988310120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19.7B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E1-4F7C-A7FE-0F42C6DFAFD8}"/>
                </c:ext>
              </c:extLst>
            </c:dLbl>
            <c:dLbl>
              <c:idx val="2"/>
              <c:layout>
                <c:manualLayout>
                  <c:x val="4.7251080069374687E-2"/>
                  <c:y val="-8.63210617290976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85.6B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E1-4F7C-A7FE-0F42C6DFAFD8}"/>
                </c:ext>
              </c:extLst>
            </c:dLbl>
            <c:dLbl>
              <c:idx val="3"/>
              <c:layout>
                <c:manualLayout>
                  <c:x val="-1.3983976032887178E-4"/>
                  <c:y val="-1.67629845032576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E1-4F7C-A7FE-0F42C6DFAFD8}"/>
                </c:ext>
              </c:extLst>
            </c:dLbl>
            <c:dLbl>
              <c:idx val="4"/>
              <c:layout>
                <c:manualLayout>
                  <c:x val="-3.0891499597484082E-3"/>
                  <c:y val="-6.76517369176613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E1-4F7C-A7FE-0F42C6DFAFD8}"/>
                </c:ext>
              </c:extLst>
            </c:dLbl>
            <c:dLbl>
              <c:idx val="5"/>
              <c:layout>
                <c:manualLayout>
                  <c:x val="2.33305411990421E-4"/>
                  <c:y val="1.69100596093382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60.0B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E1-4F7C-A7FE-0F42C6DFA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Pres'!$M$7:$M$12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Pres'!$N$7:$N$12</c:f>
              <c:numCache>
                <c:formatCode>_(* #,##0.0_);_(* \(#,##0.0\);_(* "-"??_);_(@_)</c:formatCode>
                <c:ptCount val="6"/>
                <c:pt idx="0">
                  <c:v>56.974440000000001</c:v>
                </c:pt>
                <c:pt idx="1">
                  <c:v>19.698647000000001</c:v>
                </c:pt>
                <c:pt idx="2">
                  <c:v>85.647559999999999</c:v>
                </c:pt>
                <c:pt idx="3">
                  <c:v>34.493811000000001</c:v>
                </c:pt>
                <c:pt idx="4">
                  <c:v>25.242819999999998</c:v>
                </c:pt>
                <c:pt idx="5">
                  <c:v>59.979861999999997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E1-4F7C-A7FE-0F42C6DFAF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 Average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Coverage/Policy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4-4845-8EB4-BD59E08CEB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4-4845-8EB4-BD59E08CE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4-4845-8EB4-BD59E08CE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84-4845-8EB4-BD59E08CEB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84-4845-8EB4-BD59E08CEB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84-4845-8EB4-BD59E08CEB2A}"/>
              </c:ext>
            </c:extLst>
          </c:dPt>
          <c:dLbls>
            <c:dLbl>
              <c:idx val="1"/>
              <c:layout>
                <c:manualLayout>
                  <c:x val="-6.6236970998387948E-2"/>
                  <c:y val="1.33539421796437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84-4845-8EB4-BD59E08CEB2A}"/>
                </c:ext>
              </c:extLst>
            </c:dLbl>
            <c:dLbl>
              <c:idx val="2"/>
              <c:layout>
                <c:manualLayout>
                  <c:x val="1.1227925372857659E-2"/>
                  <c:y val="-0.193341555558014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84-4845-8EB4-BD59E08CEB2A}"/>
                </c:ext>
              </c:extLst>
            </c:dLbl>
            <c:dLbl>
              <c:idx val="4"/>
              <c:layout>
                <c:manualLayout>
                  <c:x val="2.6093450758983755E-2"/>
                  <c:y val="4.10074233654639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84-4845-8EB4-BD59E08CEB2A}"/>
                </c:ext>
              </c:extLst>
            </c:dLbl>
            <c:dLbl>
              <c:idx val="5"/>
              <c:layout>
                <c:manualLayout>
                  <c:x val="3.2777424928462646E-2"/>
                  <c:y val="-6.01148734142193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84-4845-8EB4-BD59E08CE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Pres'!$T$7:$T$12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Pres'!$U$7:$U$12</c:f>
              <c:numCache>
                <c:formatCode>_(* #,##0_);_(* \(#,##0\);_(* "-"??_);_(@_)</c:formatCode>
                <c:ptCount val="6"/>
                <c:pt idx="0">
                  <c:v>68648.829466345196</c:v>
                </c:pt>
                <c:pt idx="1">
                  <c:v>472636.28109678591</c:v>
                </c:pt>
                <c:pt idx="2">
                  <c:v>602942.93700224627</c:v>
                </c:pt>
                <c:pt idx="3">
                  <c:v>286387.22958305263</c:v>
                </c:pt>
                <c:pt idx="4">
                  <c:v>420659.19714712544</c:v>
                </c:pt>
                <c:pt idx="5">
                  <c:v>694663.31879755051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84-4845-8EB4-BD59E08CEB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Average Coverage/Policy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1-4E96-A7CC-582A826F64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1-4E96-A7CC-582A826F64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1-4E96-A7CC-582A826F64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21-4E96-A7CC-582A826F64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21-4E96-A7CC-582A826F64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21-4E96-A7CC-582A826F647E}"/>
              </c:ext>
            </c:extLst>
          </c:dPt>
          <c:dLbls>
            <c:dLbl>
              <c:idx val="1"/>
              <c:layout>
                <c:manualLayout>
                  <c:x val="-3.7762139107611552E-2"/>
                  <c:y val="-2.66480752405949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21-4E96-A7CC-582A826F647E}"/>
                </c:ext>
              </c:extLst>
            </c:dLbl>
            <c:dLbl>
              <c:idx val="2"/>
              <c:layout>
                <c:manualLayout>
                  <c:x val="-3.5459208223972007E-2"/>
                  <c:y val="6.90470982793817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1-4E96-A7CC-582A826F647E}"/>
                </c:ext>
              </c:extLst>
            </c:dLbl>
            <c:dLbl>
              <c:idx val="5"/>
              <c:layout>
                <c:manualLayout>
                  <c:x val="-1.6952865266841644E-2"/>
                  <c:y val="3.82841207349081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21-4E96-A7CC-582A826F6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Pres'!$Y$7:$Y$12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Pres'!$Z$7:$Z$12</c:f>
              <c:numCache>
                <c:formatCode>_(* #,##0_);_(* \(#,##0\);_(* "-"??_);_(@_)</c:formatCode>
                <c:ptCount val="6"/>
                <c:pt idx="0">
                  <c:v>47972.577687290657</c:v>
                </c:pt>
                <c:pt idx="1">
                  <c:v>328491.4536328314</c:v>
                </c:pt>
                <c:pt idx="2">
                  <c:v>285711.86480256467</c:v>
                </c:pt>
                <c:pt idx="3">
                  <c:v>211547.09147220262</c:v>
                </c:pt>
                <c:pt idx="4">
                  <c:v>187731.99863158364</c:v>
                </c:pt>
                <c:pt idx="5">
                  <c:v>391033.6010639685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21-4E96-A7CC-582A826F64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NB Average ANP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Pres'!$AH$6</c:f>
              <c:strCache>
                <c:ptCount val="1"/>
                <c:pt idx="0">
                  <c:v>Average ANP - 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8-44F0-AFD2-EB4735446B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8-44F0-AFD2-EB4735446B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8-44F0-AFD2-EB4735446B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98-44F0-AFD2-EB4735446B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98-44F0-AFD2-EB4735446B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98-44F0-AFD2-EB4735446BCF}"/>
              </c:ext>
            </c:extLst>
          </c:dPt>
          <c:dLbls>
            <c:dLbl>
              <c:idx val="1"/>
              <c:layout>
                <c:manualLayout>
                  <c:x val="-3.139623066304071E-2"/>
                  <c:y val="-5.34515293431458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98-44F0-AFD2-EB4735446BCF}"/>
                </c:ext>
              </c:extLst>
            </c:dLbl>
            <c:dLbl>
              <c:idx val="2"/>
              <c:layout>
                <c:manualLayout>
                  <c:x val="-3.1899159965156763E-2"/>
                  <c:y val="3.81320571465530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98-44F0-AFD2-EB4735446BCF}"/>
                </c:ext>
              </c:extLst>
            </c:dLbl>
            <c:dLbl>
              <c:idx val="3"/>
              <c:layout>
                <c:manualLayout>
                  <c:x val="-1.682959776754768E-2"/>
                  <c:y val="-4.3090937162266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98-44F0-AFD2-EB4735446BCF}"/>
                </c:ext>
              </c:extLst>
            </c:dLbl>
            <c:dLbl>
              <c:idx val="4"/>
              <c:layout>
                <c:manualLayout>
                  <c:x val="-1.9159296975010818E-2"/>
                  <c:y val="-8.05812882846831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98-44F0-AFD2-EB4735446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Pres'!$AG$7:$AG$12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Pres'!$AH$7:$AH$12</c:f>
              <c:numCache>
                <c:formatCode>_(* #,##0_);_(* \(#,##0\);_(* "-"??_);_(@_)</c:formatCode>
                <c:ptCount val="6"/>
                <c:pt idx="0">
                  <c:v>3971.3915938670925</c:v>
                </c:pt>
                <c:pt idx="1">
                  <c:v>15656.255674595968</c:v>
                </c:pt>
                <c:pt idx="2">
                  <c:v>20960.192464774351</c:v>
                </c:pt>
                <c:pt idx="3">
                  <c:v>17632.557327145245</c:v>
                </c:pt>
                <c:pt idx="4">
                  <c:v>14262.396992916005</c:v>
                </c:pt>
                <c:pt idx="5">
                  <c:v>11251.53089627018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98-44F0-AFD2-EB4735446B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NB ANP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Pres'!$AQ$6</c:f>
              <c:strCache>
                <c:ptCount val="1"/>
                <c:pt idx="0">
                  <c:v>ANP - 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8-453F-845D-789AF43E67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8-453F-845D-789AF43E67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08-453F-845D-789AF43E67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08-453F-845D-789AF43E67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08-453F-845D-789AF43E67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08-453F-845D-789AF43E67DE}"/>
              </c:ext>
            </c:extLst>
          </c:dPt>
          <c:dLbls>
            <c:dLbl>
              <c:idx val="0"/>
              <c:layout>
                <c:manualLayout>
                  <c:x val="-5.9281112588199202E-2"/>
                  <c:y val="-1.74941541398234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0.8B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8-453F-845D-789AF43E67DE}"/>
                </c:ext>
              </c:extLst>
            </c:dLbl>
            <c:dLbl>
              <c:idx val="1"/>
              <c:layout>
                <c:manualLayout>
                  <c:x val="-1.2603026894365477E-2"/>
                  <c:y val="-0.19280505845860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0.2B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8-453F-845D-789AF43E67DE}"/>
                </c:ext>
              </c:extLst>
            </c:dLbl>
            <c:dLbl>
              <c:idx val="2"/>
              <c:layout>
                <c:manualLayout>
                  <c:x val="2.1123155060162935E-2"/>
                  <c:y val="-2.98086375566690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1.6B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08-453F-845D-789AF43E67DE}"/>
                </c:ext>
              </c:extLst>
            </c:dLbl>
            <c:dLbl>
              <c:idx val="3"/>
              <c:layout>
                <c:manualLayout>
                  <c:x val="-1.7531785799502334E-2"/>
                  <c:y val="8.47482701026008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0.7B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08-453F-845D-789AF43E67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0.3B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08-453F-845D-789AF43E67DE}"/>
                </c:ext>
              </c:extLst>
            </c:dLbl>
            <c:dLbl>
              <c:idx val="5"/>
              <c:layout>
                <c:manualLayout>
                  <c:x val="5.3516378634488868E-2"/>
                  <c:y val="5.026008112622285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0.5B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08-453F-845D-789AF43E67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Pres'!$AP$7:$AP$12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Pres'!$AQ$7:$AQ$12</c:f>
              <c:numCache>
                <c:formatCode>_(* #,##0.0_);_(* \(#,##0.0\);_(* "-"??_);_(@_)</c:formatCode>
                <c:ptCount val="6"/>
                <c:pt idx="0">
                  <c:v>0.76100599999999996</c:v>
                </c:pt>
                <c:pt idx="1">
                  <c:v>0.17243800000000001</c:v>
                </c:pt>
                <c:pt idx="2">
                  <c:v>1.6422730000000001</c:v>
                </c:pt>
                <c:pt idx="3">
                  <c:v>0.70665999999999995</c:v>
                </c:pt>
                <c:pt idx="4">
                  <c:v>0.29595900000000003</c:v>
                </c:pt>
                <c:pt idx="5">
                  <c:v>0.48507600000000001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08-453F-845D-789AF43E67D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IF ANP</a:t>
            </a:r>
          </a:p>
        </c:rich>
      </c:tx>
      <c:layout>
        <c:manualLayout>
          <c:xMode val="edge"/>
          <c:yMode val="edge"/>
          <c:x val="0.41918607974029537"/>
          <c:y val="6.4387452254422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Pres'!$AT$6</c:f>
              <c:strCache>
                <c:ptCount val="1"/>
                <c:pt idx="0">
                  <c:v>ANP - 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6-42C0-AE6A-73C45414C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6-42C0-AE6A-73C45414CA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6-42C0-AE6A-73C45414CA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76-42C0-AE6A-73C45414CA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76-42C0-AE6A-73C45414CA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76-42C0-AE6A-73C45414CAEA}"/>
              </c:ext>
            </c:extLst>
          </c:dPt>
          <c:dLbls>
            <c:dLbl>
              <c:idx val="0"/>
              <c:layout>
                <c:manualLayout>
                  <c:x val="-3.2610534497736661E-2"/>
                  <c:y val="5.84556948420073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2.8B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6-42C0-AE6A-73C45414CA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0.7B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6-42C0-AE6A-73C45414CAEA}"/>
                </c:ext>
              </c:extLst>
            </c:dLbl>
            <c:dLbl>
              <c:idx val="2"/>
              <c:layout>
                <c:manualLayout>
                  <c:x val="-2.2279788304147043E-2"/>
                  <c:y val="-1.48998648370490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6-42C0-AE6A-73C45414CAEA}"/>
                </c:ext>
              </c:extLst>
            </c:dLbl>
            <c:dLbl>
              <c:idx val="3"/>
              <c:layout>
                <c:manualLayout>
                  <c:x val="2.0269420694069775E-3"/>
                  <c:y val="-4.4006542170739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2.8B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76-42C0-AE6A-73C45414CAE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76-42C0-AE6A-73C45414CAEA}"/>
                </c:ext>
              </c:extLst>
            </c:dLbl>
            <c:dLbl>
              <c:idx val="5"/>
              <c:layout>
                <c:manualLayout>
                  <c:x val="4.8639179735723105E-2"/>
                  <c:y val="9.9354401718891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76-42C0-AE6A-73C45414C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Pres'!$AS$7:$AS$12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Pres'!$AT$7:$AT$12</c:f>
              <c:numCache>
                <c:formatCode>_(* #,##0.0_);_(* \(#,##0.0\);_(* "-"??_);_(@_)</c:formatCode>
                <c:ptCount val="6"/>
                <c:pt idx="0">
                  <c:v>2.830981</c:v>
                </c:pt>
                <c:pt idx="1">
                  <c:v>0.73858599999999996</c:v>
                </c:pt>
                <c:pt idx="2">
                  <c:v>4.1886080000000003</c:v>
                </c:pt>
                <c:pt idx="3">
                  <c:v>2.8126000000000002</c:v>
                </c:pt>
                <c:pt idx="4">
                  <c:v>0.53805999999999998</c:v>
                </c:pt>
                <c:pt idx="5">
                  <c:v>1.241671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76-42C0-AE6A-73C45414CA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IF Average ANP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Pres'!$AL$6</c:f>
              <c:strCache>
                <c:ptCount val="1"/>
                <c:pt idx="0">
                  <c:v>Average ANP - 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60-4176-A205-18EB9A0B50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60-4176-A205-18EB9A0B50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60-4176-A205-18EB9A0B50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60-4176-A205-18EB9A0B50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60-4176-A205-18EB9A0B50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60-4176-A205-18EB9A0B5012}"/>
              </c:ext>
            </c:extLst>
          </c:dPt>
          <c:dLbls>
            <c:dLbl>
              <c:idx val="1"/>
              <c:layout>
                <c:manualLayout>
                  <c:x val="-3.2375293819343079E-2"/>
                  <c:y val="5.72464805535671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60-4176-A205-18EB9A0B5012}"/>
                </c:ext>
              </c:extLst>
            </c:dLbl>
            <c:dLbl>
              <c:idx val="2"/>
              <c:layout>
                <c:manualLayout>
                  <c:x val="-3.5188763937144936E-2"/>
                  <c:y val="-1.8636602242901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60-4176-A205-18EB9A0B5012}"/>
                </c:ext>
              </c:extLst>
            </c:dLbl>
            <c:dLbl>
              <c:idx val="3"/>
              <c:layout>
                <c:manualLayout>
                  <c:x val="2.6065116534062484E-2"/>
                  <c:y val="1.0963015986638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60-4176-A205-18EB9A0B5012}"/>
                </c:ext>
              </c:extLst>
            </c:dLbl>
            <c:dLbl>
              <c:idx val="5"/>
              <c:layout>
                <c:manualLayout>
                  <c:x val="1.1287459824702068E-2"/>
                  <c:y val="2.05807683130517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60-4176-A205-18EB9A0B5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Pres'!$AK$7:$AK$12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Pres'!$AL$7:$AL$12</c:f>
              <c:numCache>
                <c:formatCode>_(* #,##0_);_(* \(#,##0\);_(* "-"??_);_(@_)</c:formatCode>
                <c:ptCount val="6"/>
                <c:pt idx="0">
                  <c:v>2383.6909314728464</c:v>
                </c:pt>
                <c:pt idx="1">
                  <c:v>12316.540764086914</c:v>
                </c:pt>
                <c:pt idx="2">
                  <c:v>13972.785711664648</c:v>
                </c:pt>
                <c:pt idx="3">
                  <c:v>17249.394376130753</c:v>
                </c:pt>
                <c:pt idx="4">
                  <c:v>4001.5766536270471</c:v>
                </c:pt>
                <c:pt idx="5">
                  <c:v>8094.9683156439878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60-4176-A205-18EB9A0B501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836646576585337"/>
          <c:y val="3.5087719298245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Pres'!$R$32</c:f>
              <c:strCache>
                <c:ptCount val="1"/>
                <c:pt idx="0">
                  <c:v>NB Average Coverage/Insured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8-496B-A9E2-778EA9EC83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8-496B-A9E2-778EA9EC83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A8-496B-A9E2-778EA9EC8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A8-496B-A9E2-778EA9EC83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A8-496B-A9E2-778EA9EC83FD}"/>
              </c:ext>
            </c:extLst>
          </c:dPt>
          <c:dLbls>
            <c:dLbl>
              <c:idx val="0"/>
              <c:layout>
                <c:manualLayout>
                  <c:x val="-8.5579696056511459E-2"/>
                  <c:y val="2.41285628770087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8-496B-A9E2-778EA9EC83FD}"/>
                </c:ext>
              </c:extLst>
            </c:dLbl>
            <c:dLbl>
              <c:idx val="1"/>
              <c:layout>
                <c:manualLayout>
                  <c:x val="-1.4825750947798193E-2"/>
                  <c:y val="-8.42289450660772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A8-496B-A9E2-778EA9EC83FD}"/>
                </c:ext>
              </c:extLst>
            </c:dLbl>
            <c:dLbl>
              <c:idx val="3"/>
              <c:layout>
                <c:manualLayout>
                  <c:x val="-2.743211537884321E-2"/>
                  <c:y val="7.74532874486881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A8-496B-A9E2-778EA9EC83FD}"/>
                </c:ext>
              </c:extLst>
            </c:dLbl>
            <c:dLbl>
              <c:idx val="4"/>
              <c:layout>
                <c:manualLayout>
                  <c:x val="-4.4973834289232364E-2"/>
                  <c:y val="6.8520513883133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A8-496B-A9E2-778EA9EC8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Pres'!$Q$33:$Q$37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Pres'!$R$33:$R$37</c:f>
              <c:numCache>
                <c:formatCode>_(* #,##0_);_(* \(#,##0\);_(* "-"??_);_(@_)</c:formatCode>
                <c:ptCount val="5"/>
                <c:pt idx="0">
                  <c:v>89685.621431454114</c:v>
                </c:pt>
                <c:pt idx="1">
                  <c:v>71839.053786993638</c:v>
                </c:pt>
                <c:pt idx="2">
                  <c:v>39253.549234218648</c:v>
                </c:pt>
                <c:pt idx="3">
                  <c:v>41600.961053324128</c:v>
                </c:pt>
                <c:pt idx="4">
                  <c:v>96389.935309162029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A8-496B-A9E2-778EA9EC83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Pres'!$V$32</c:f>
              <c:strCache>
                <c:ptCount val="1"/>
                <c:pt idx="0">
                  <c:v>IF Average Coverage/Insured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9-4FA1-A41E-C8E89866B8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9-4FA1-A41E-C8E89866B8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49-4FA1-A41E-C8E89866B8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49-4FA1-A41E-C8E89866B8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49-4FA1-A41E-C8E89866B8E0}"/>
              </c:ext>
            </c:extLst>
          </c:dPt>
          <c:dLbls>
            <c:dLbl>
              <c:idx val="1"/>
              <c:layout>
                <c:manualLayout>
                  <c:x val="-2.9950589987139859E-2"/>
                  <c:y val="-3.5898865646086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49-4FA1-A41E-C8E89866B8E0}"/>
                </c:ext>
              </c:extLst>
            </c:dLbl>
            <c:dLbl>
              <c:idx val="2"/>
              <c:layout>
                <c:manualLayout>
                  <c:x val="-7.0303913608889754E-2"/>
                  <c:y val="-9.41148409922466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9-4FA1-A41E-C8E89866B8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Pres'!$U$33:$U$37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Pres'!$V$33:$V$37</c:f>
              <c:numCache>
                <c:formatCode>_(* #,##0_);_(* \(#,##0\);_(* "-"??_);_(@_)</c:formatCode>
                <c:ptCount val="5"/>
                <c:pt idx="0">
                  <c:v>51390.011332151531</c:v>
                </c:pt>
                <c:pt idx="1">
                  <c:v>97799.286202164774</c:v>
                </c:pt>
                <c:pt idx="2">
                  <c:v>53751.980831319677</c:v>
                </c:pt>
                <c:pt idx="3">
                  <c:v>38845.384604727842</c:v>
                </c:pt>
                <c:pt idx="4">
                  <c:v>37590.088816420837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49-4FA1-A41E-C8E89866B8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NB ANP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Pres'!$AH$32</c:f>
              <c:strCache>
                <c:ptCount val="1"/>
                <c:pt idx="0">
                  <c:v>ANP-NB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B-457C-9346-6120DA1A59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B-457C-9346-6120DA1A59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1B-457C-9346-6120DA1A59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1B-457C-9346-6120DA1A59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1B-457C-9346-6120DA1A5916}"/>
              </c:ext>
            </c:extLst>
          </c:dPt>
          <c:dLbls>
            <c:dLbl>
              <c:idx val="0"/>
              <c:layout>
                <c:manualLayout>
                  <c:x val="3.4708961788494953E-3"/>
                  <c:y val="1.64727455943007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0.87B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B-457C-9346-6120DA1A59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0.10B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B-457C-9346-6120DA1A59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0.09B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B-457C-9346-6120DA1A59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0.16B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B-457C-9346-6120DA1A591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0.18B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B-457C-9346-6120DA1A5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Pres'!$AG$33:$AG$37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Pres'!$AH$33:$AH$37</c:f>
              <c:numCache>
                <c:formatCode>0.00</c:formatCode>
                <c:ptCount val="5"/>
                <c:pt idx="0">
                  <c:v>0.86660599999999999</c:v>
                </c:pt>
                <c:pt idx="1">
                  <c:v>9.8139000000000004E-2</c:v>
                </c:pt>
                <c:pt idx="2">
                  <c:v>9.1302999999999995E-2</c:v>
                </c:pt>
                <c:pt idx="3">
                  <c:v>0.162047</c:v>
                </c:pt>
                <c:pt idx="4">
                  <c:v>0.17544699999999999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1B-457C-9346-6120DA1A59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56561225694537"/>
          <c:y val="0.11693853967912714"/>
          <c:w val="0.32240280086096507"/>
          <c:h val="0.63600279487248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A-491A-AAF6-CB857E1699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EA-491A-AAF6-CB857E1699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EA-491A-AAF6-CB857E1699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EA-491A-AAF6-CB857E1699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EA-491A-AAF6-CB857E1699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EA-491A-AAF6-CB857E169975}"/>
              </c:ext>
            </c:extLst>
          </c:dPt>
          <c:dLbls>
            <c:dLbl>
              <c:idx val="0"/>
              <c:layout>
                <c:manualLayout>
                  <c:x val="8.9388696655132535E-2"/>
                  <c:y val="-0.11376564277588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EA-491A-AAF6-CB857E169975}"/>
                </c:ext>
              </c:extLst>
            </c:dLbl>
            <c:dLbl>
              <c:idx val="1"/>
              <c:layout>
                <c:manualLayout>
                  <c:x val="0.10380622837370242"/>
                  <c:y val="7.963594994311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EA-491A-AAF6-CB857E169975}"/>
                </c:ext>
              </c:extLst>
            </c:dLbl>
            <c:dLbl>
              <c:idx val="2"/>
              <c:layout>
                <c:manualLayout>
                  <c:x val="0"/>
                  <c:y val="0.13083048919226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EA-491A-AAF6-CB857E169975}"/>
                </c:ext>
              </c:extLst>
            </c:dLbl>
            <c:dLbl>
              <c:idx val="3"/>
              <c:layout>
                <c:manualLayout>
                  <c:x val="-4.0369088811995385E-2"/>
                  <c:y val="0.13651877133105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EA-491A-AAF6-CB857E169975}"/>
                </c:ext>
              </c:extLst>
            </c:dLbl>
            <c:dLbl>
              <c:idx val="4"/>
              <c:layout>
                <c:manualLayout>
                  <c:x val="-6.0553633217993078E-2"/>
                  <c:y val="0.10238907849829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EA-491A-AAF6-CB857E169975}"/>
                </c:ext>
              </c:extLst>
            </c:dLbl>
            <c:dLbl>
              <c:idx val="5"/>
              <c:layout>
                <c:manualLayout>
                  <c:x val="-0.11245674740484429"/>
                  <c:y val="-0.13651877133105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EA-491A-AAF6-CB857E169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Egypt'!$K$7:$K$12</c:f>
              <c:strCache>
                <c:ptCount val="6"/>
                <c:pt idx="0">
                  <c:v>Misr Insurance - General</c:v>
                </c:pt>
                <c:pt idx="1">
                  <c:v>GIG</c:v>
                </c:pt>
                <c:pt idx="2">
                  <c:v>Allianz - General</c:v>
                </c:pt>
                <c:pt idx="3">
                  <c:v>Bupa</c:v>
                </c:pt>
                <c:pt idx="4">
                  <c:v>AXA General</c:v>
                </c:pt>
                <c:pt idx="5">
                  <c:v>Others</c:v>
                </c:pt>
              </c:strCache>
            </c:strRef>
          </c:cat>
          <c:val>
            <c:numRef>
              <c:f>'Total Egypt'!$M$7:$M$12</c:f>
              <c:numCache>
                <c:formatCode>0%</c:formatCode>
                <c:ptCount val="6"/>
                <c:pt idx="0">
                  <c:v>0.3765474908905439</c:v>
                </c:pt>
                <c:pt idx="1">
                  <c:v>6.0762465250810867E-2</c:v>
                </c:pt>
                <c:pt idx="2">
                  <c:v>5.2688801186219325E-2</c:v>
                </c:pt>
                <c:pt idx="3">
                  <c:v>5.0996829934301456E-2</c:v>
                </c:pt>
                <c:pt idx="4">
                  <c:v>7.2615021101801E-2</c:v>
                </c:pt>
                <c:pt idx="5">
                  <c:v>0.38638939163632341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EA-491A-AAF6-CB857E1699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08362622492265E-2"/>
          <c:y val="0.77616878521584121"/>
          <c:w val="0.91353573871657923"/>
          <c:h val="0.20767291034013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IF ANP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Pres'!$AK$32</c:f>
              <c:strCache>
                <c:ptCount val="1"/>
                <c:pt idx="0">
                  <c:v>ANP-IF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3-4422-86A0-C5DA563CB1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3-4422-86A0-C5DA563CB1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3-4422-86A0-C5DA563CB1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13-4422-86A0-C5DA563CB1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13-4422-86A0-C5DA563CB1CF}"/>
              </c:ext>
            </c:extLst>
          </c:dPt>
          <c:dLbls>
            <c:dLbl>
              <c:idx val="0"/>
              <c:layout>
                <c:manualLayout>
                  <c:x val="-4.4659583123642162E-2"/>
                  <c:y val="-8.774686635602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0.83B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13-4422-86A0-C5DA563CB1CF}"/>
                </c:ext>
              </c:extLst>
            </c:dLbl>
            <c:dLbl>
              <c:idx val="1"/>
              <c:layout>
                <c:manualLayout>
                  <c:x val="3.3794231442176553E-2"/>
                  <c:y val="-1.54443803193488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0.32B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13-4422-86A0-C5DA563CB1CF}"/>
                </c:ext>
              </c:extLst>
            </c:dLbl>
            <c:dLbl>
              <c:idx val="2"/>
              <c:layout>
                <c:manualLayout>
                  <c:x val="-5.0307334100792725E-3"/>
                  <c:y val="-9.42873330763435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0.23B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13-4422-86A0-C5DA563CB1CF}"/>
                </c:ext>
              </c:extLst>
            </c:dLbl>
            <c:dLbl>
              <c:idx val="3"/>
              <c:layout>
                <c:manualLayout>
                  <c:x val="-1.7994079785641718E-2"/>
                  <c:y val="7.12168222909386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0.30B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13-4422-86A0-C5DA563CB1CF}"/>
                </c:ext>
              </c:extLst>
            </c:dLbl>
            <c:dLbl>
              <c:idx val="4"/>
              <c:layout>
                <c:manualLayout>
                  <c:x val="-1.7581754827636947E-2"/>
                  <c:y val="4.12660374397764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0.71B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13-4422-86A0-C5DA563CB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Pres'!$AJ$33:$AJ$37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Pres'!$AK$33:$AK$37</c:f>
              <c:numCache>
                <c:formatCode>0.00</c:formatCode>
                <c:ptCount val="5"/>
                <c:pt idx="0">
                  <c:v>0.82782299999999998</c:v>
                </c:pt>
                <c:pt idx="1">
                  <c:v>0.31819700000000001</c:v>
                </c:pt>
                <c:pt idx="2">
                  <c:v>0.231826</c:v>
                </c:pt>
                <c:pt idx="3">
                  <c:v>0.29758200000000001</c:v>
                </c:pt>
                <c:pt idx="4">
                  <c:v>0.70801099999999995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13-4422-86A0-C5DA563CB1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NB Average ANP/Insured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Pres'!$Z$32</c:f>
              <c:strCache>
                <c:ptCount val="1"/>
                <c:pt idx="0">
                  <c:v>Average ANP - 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4-4134-950C-B5D434E85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4-4134-950C-B5D434E85E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4-4134-950C-B5D434E85E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34-4134-950C-B5D434E85E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34-4134-950C-B5D434E85E1D}"/>
              </c:ext>
            </c:extLst>
          </c:dPt>
          <c:dLbls>
            <c:dLbl>
              <c:idx val="0"/>
              <c:layout>
                <c:manualLayout>
                  <c:x val="9.9298525184352681E-3"/>
                  <c:y val="2.75920190071027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4-4134-950C-B5D434E85E1D}"/>
                </c:ext>
              </c:extLst>
            </c:dLbl>
            <c:dLbl>
              <c:idx val="1"/>
              <c:layout>
                <c:manualLayout>
                  <c:x val="1.2223003374578177E-2"/>
                  <c:y val="-6.32098120436367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4-4134-950C-B5D434E85E1D}"/>
                </c:ext>
              </c:extLst>
            </c:dLbl>
            <c:dLbl>
              <c:idx val="3"/>
              <c:layout>
                <c:manualLayout>
                  <c:x val="-2.9764271531188085E-2"/>
                  <c:y val="4.63047857173860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34-4134-950C-B5D434E85E1D}"/>
                </c:ext>
              </c:extLst>
            </c:dLbl>
            <c:dLbl>
              <c:idx val="4"/>
              <c:layout>
                <c:manualLayout>
                  <c:x val="-2.7051149856267966E-2"/>
                  <c:y val="7.72797950019280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34-4134-950C-B5D434E85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Pres'!$Y$33:$Y$37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Pres'!$Z$33:$Z$37</c:f>
              <c:numCache>
                <c:formatCode>0</c:formatCode>
                <c:ptCount val="5"/>
                <c:pt idx="0">
                  <c:v>368.92612843955459</c:v>
                </c:pt>
                <c:pt idx="1">
                  <c:v>266.04514735104277</c:v>
                </c:pt>
                <c:pt idx="2">
                  <c:v>108.19890880304891</c:v>
                </c:pt>
                <c:pt idx="3">
                  <c:v>327.03865605915666</c:v>
                </c:pt>
                <c:pt idx="4">
                  <c:v>377.07021427496829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34-4134-950C-B5D434E85E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IF Average ANP/Insured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- Pres'!$AD$32</c:f>
              <c:strCache>
                <c:ptCount val="1"/>
                <c:pt idx="0">
                  <c:v>Average ANP - 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82-460A-8815-177222A4E7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82-460A-8815-177222A4E7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82-460A-8815-177222A4E7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82-460A-8815-177222A4E7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82-460A-8815-177222A4E7E3}"/>
              </c:ext>
            </c:extLst>
          </c:dPt>
          <c:dLbls>
            <c:dLbl>
              <c:idx val="0"/>
              <c:layout>
                <c:manualLayout>
                  <c:x val="-2.1225982569486507E-2"/>
                  <c:y val="2.3121125816719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82-460A-8815-177222A4E7E3}"/>
                </c:ext>
              </c:extLst>
            </c:dLbl>
            <c:dLbl>
              <c:idx val="1"/>
              <c:layout>
                <c:manualLayout>
                  <c:x val="1.4514141261188506E-2"/>
                  <c:y val="-1.81727815937901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82-460A-8815-177222A4E7E3}"/>
                </c:ext>
              </c:extLst>
            </c:dLbl>
            <c:dLbl>
              <c:idx val="2"/>
              <c:layout>
                <c:manualLayout>
                  <c:x val="4.0772637795275589E-2"/>
                  <c:y val="-3.49472273412631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2-460A-8815-177222A4E7E3}"/>
                </c:ext>
              </c:extLst>
            </c:dLbl>
            <c:dLbl>
              <c:idx val="3"/>
              <c:layout>
                <c:manualLayout>
                  <c:x val="-4.5174851941584222E-2"/>
                  <c:y val="1.81493270787960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2-460A-8815-177222A4E7E3}"/>
                </c:ext>
              </c:extLst>
            </c:dLbl>
            <c:dLbl>
              <c:idx val="4"/>
              <c:layout>
                <c:manualLayout>
                  <c:x val="2.0990855710343901E-2"/>
                  <c:y val="9.66716926341654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82-460A-8815-177222A4E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Pres'!$AC$33:$AC$37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Pres'!$AD$33:$AD$37</c:f>
              <c:numCache>
                <c:formatCode>0</c:formatCode>
                <c:ptCount val="5"/>
                <c:pt idx="0">
                  <c:v>228.97280145334776</c:v>
                </c:pt>
                <c:pt idx="1">
                  <c:v>391.60056857689631</c:v>
                </c:pt>
                <c:pt idx="2">
                  <c:v>156.91378831874701</c:v>
                </c:pt>
                <c:pt idx="3">
                  <c:v>229.03572896415096</c:v>
                </c:pt>
                <c:pt idx="4">
                  <c:v>214.33977412329432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82-460A-8815-177222A4E7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 Policy Count*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1E-4EB6-8521-9647E13927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1E-4EB6-8521-9647E1392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1E-4EB6-8521-9647E1392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1E-4EB6-8521-9647E13927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1E-4EB6-8521-9647E1392787}"/>
              </c:ext>
            </c:extLst>
          </c:dPt>
          <c:dLbls>
            <c:dLbl>
              <c:idx val="1"/>
              <c:layout>
                <c:manualLayout>
                  <c:x val="-4.9937966793698807E-3"/>
                  <c:y val="-4.40911955897985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E-4EB6-8521-9647E1392787}"/>
                </c:ext>
              </c:extLst>
            </c:dLbl>
            <c:dLbl>
              <c:idx val="3"/>
              <c:layout>
                <c:manualLayout>
                  <c:x val="-5.0631082837809115E-2"/>
                  <c:y val="-6.78242504633157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1E-4EB6-8521-9647E1392787}"/>
                </c:ext>
              </c:extLst>
            </c:dLbl>
            <c:dLbl>
              <c:idx val="4"/>
              <c:layout>
                <c:manualLayout>
                  <c:x val="5.6578732743152865E-3"/>
                  <c:y val="-5.39901598321715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1E-4EB6-8521-9647E13927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Pres'!$C$33:$C$37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Pres'!$D$33:$D$37</c:f>
              <c:numCache>
                <c:formatCode>_(* #,##0_);_(* \(#,##0\);_(* "-"??_);_(@_)</c:formatCode>
                <c:ptCount val="5"/>
                <c:pt idx="0">
                  <c:v>20.009271123094184</c:v>
                </c:pt>
                <c:pt idx="1">
                  <c:v>543</c:v>
                </c:pt>
                <c:pt idx="2">
                  <c:v>90</c:v>
                </c:pt>
                <c:pt idx="3">
                  <c:v>550</c:v>
                </c:pt>
                <c:pt idx="4">
                  <c:v>486.99072887690591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1E-4EB6-8521-9647E13927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Policy Count*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7-4FB6-A433-9EBB0A103A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7-4FB6-A433-9EBB0A103A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7-4FB6-A433-9EBB0A103A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7-4FB6-A433-9EBB0A103A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F7-4FB6-A433-9EBB0A103A20}"/>
              </c:ext>
            </c:extLst>
          </c:dPt>
          <c:dLbls>
            <c:dLbl>
              <c:idx val="0"/>
              <c:layout>
                <c:manualLayout>
                  <c:x val="-4.7300274263469874E-2"/>
                  <c:y val="1.98543730420794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F7-4FB6-A433-9EBB0A103A20}"/>
                </c:ext>
              </c:extLst>
            </c:dLbl>
            <c:dLbl>
              <c:idx val="1"/>
              <c:layout>
                <c:manualLayout>
                  <c:x val="-6.117372968828335E-2"/>
                  <c:y val="0.126573156850017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F7-4FB6-A433-9EBB0A103A20}"/>
                </c:ext>
              </c:extLst>
            </c:dLbl>
            <c:dLbl>
              <c:idx val="3"/>
              <c:layout>
                <c:manualLayout>
                  <c:x val="-4.9438202247191008E-3"/>
                  <c:y val="-7.85002681116473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F7-4FB6-A433-9EBB0A103A20}"/>
                </c:ext>
              </c:extLst>
            </c:dLbl>
            <c:dLbl>
              <c:idx val="4"/>
              <c:layout>
                <c:manualLayout>
                  <c:x val="3.3691350378955473E-2"/>
                  <c:y val="2.81973489872905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F7-4FB6-A433-9EBB0A103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Pres'!$G$33:$G$37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Pres'!$H$33:$H$37</c:f>
              <c:numCache>
                <c:formatCode>_(* #,##0_);_(* \(#,##0\);_(* "-"??_);_(@_)</c:formatCode>
                <c:ptCount val="5"/>
                <c:pt idx="0">
                  <c:v>373.34472199162889</c:v>
                </c:pt>
                <c:pt idx="1">
                  <c:v>1781</c:v>
                </c:pt>
                <c:pt idx="2">
                  <c:v>283</c:v>
                </c:pt>
                <c:pt idx="3">
                  <c:v>952</c:v>
                </c:pt>
                <c:pt idx="4">
                  <c:v>1110.6552780083712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F7-4FB6-A433-9EBB0A103A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 Coverage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89-46E0-82D8-C57972D605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9-46E0-82D8-C57972D605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89-46E0-82D8-C57972D605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89-46E0-82D8-C57972D605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89-46E0-82D8-C57972D605E0}"/>
              </c:ext>
            </c:extLst>
          </c:dPt>
          <c:dLbls>
            <c:dLbl>
              <c:idx val="0"/>
              <c:layout>
                <c:manualLayout>
                  <c:x val="-3.0718784118926442E-3"/>
                  <c:y val="-0.22460816068204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210.7B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89-46E0-82D8-C57972D605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26.5B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89-46E0-82D8-C57972D605E0}"/>
                </c:ext>
              </c:extLst>
            </c:dLbl>
            <c:dLbl>
              <c:idx val="2"/>
              <c:layout>
                <c:manualLayout>
                  <c:x val="-4.9019182519540426E-3"/>
                  <c:y val="-8.71028089573909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33.1B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89-46E0-82D8-C57972D605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20.6B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89-46E0-82D8-C57972D605E0}"/>
                </c:ext>
              </c:extLst>
            </c:dLbl>
            <c:dLbl>
              <c:idx val="4"/>
              <c:layout>
                <c:manualLayout>
                  <c:x val="3.3572662921267073E-2"/>
                  <c:y val="3.35539174624448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49.6B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89-46E0-82D8-C57972D60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Pres'!$J$33:$J$37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Pres'!$K$33:$K$37</c:f>
              <c:numCache>
                <c:formatCode>_(* #,##0.0_);_(* \(#,##0.0\);_(* "-"??_);_(@_)</c:formatCode>
                <c:ptCount val="5"/>
                <c:pt idx="0">
                  <c:v>210.671166</c:v>
                </c:pt>
                <c:pt idx="1">
                  <c:v>26.500062</c:v>
                </c:pt>
                <c:pt idx="2">
                  <c:v>33.123871999999999</c:v>
                </c:pt>
                <c:pt idx="3">
                  <c:v>20.613192999999999</c:v>
                </c:pt>
                <c:pt idx="4">
                  <c:v>49.605083999999998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89-46E0-82D8-C57972D60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Business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Coverage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F-4FD8-8227-2466EC08CE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F-4FD8-8227-2466EC08CE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4F-4FD8-8227-2466EC08CE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4F-4FD8-8227-2466EC08CE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4F-4FD8-8227-2466EC08CE0A}"/>
              </c:ext>
            </c:extLst>
          </c:dPt>
          <c:dLbls>
            <c:dLbl>
              <c:idx val="0"/>
              <c:layout>
                <c:manualLayout>
                  <c:x val="-2.3538123770034457E-2"/>
                  <c:y val="-6.66823170184683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185.8B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F-4FD8-8227-2466EC08CE0A}"/>
                </c:ext>
              </c:extLst>
            </c:dLbl>
            <c:dLbl>
              <c:idx val="1"/>
              <c:layout>
                <c:manualLayout>
                  <c:x val="2.3836987791658824E-4"/>
                  <c:y val="-2.45064095711391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F-4FD8-8227-2466EC08CE0A}"/>
                </c:ext>
              </c:extLst>
            </c:dLbl>
            <c:dLbl>
              <c:idx val="2"/>
              <c:layout>
                <c:manualLayout>
                  <c:x val="5.7054994258794275E-2"/>
                  <c:y val="1.84043839607888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79.4B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F-4FD8-8227-2466EC08CE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F-4FD8-8227-2466EC08CE0A}"/>
                </c:ext>
              </c:extLst>
            </c:dLbl>
            <c:dLbl>
              <c:idx val="4"/>
              <c:layout>
                <c:manualLayout>
                  <c:x val="6.3431962285754005E-3"/>
                  <c:y val="5.59276244646156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157.9B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4F-4FD8-8227-2466EC08C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Pres'!$M$33:$M$37</c:f>
              <c:strCache>
                <c:ptCount val="5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Others</c:v>
                </c:pt>
              </c:strCache>
            </c:strRef>
          </c:cat>
          <c:val>
            <c:numRef>
              <c:f>'Pie Charts - Pres'!$N$33:$N$37</c:f>
              <c:numCache>
                <c:formatCode>_(* #,##0.0_);_(* \(#,##0.0\);_(* "-"??_);_(@_)</c:formatCode>
                <c:ptCount val="5"/>
                <c:pt idx="0">
                  <c:v>185.794265</c:v>
                </c:pt>
                <c:pt idx="1">
                  <c:v>79.467298999999997</c:v>
                </c:pt>
                <c:pt idx="2">
                  <c:v>79.413713999999999</c:v>
                </c:pt>
                <c:pt idx="3">
                  <c:v>50.471108999999998</c:v>
                </c:pt>
                <c:pt idx="4">
                  <c:v>157.91531900000001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4F-4FD8-8227-2466EC08CE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71697357711441"/>
          <c:y val="0.10545752155206999"/>
          <c:w val="0.31659886340968357"/>
          <c:h val="0.569688601531594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42-43B2-8A00-D66426AEB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42-43B2-8A00-D66426AEB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42-43B2-8A00-D66426AEB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42-43B2-8A00-D66426AEB7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42-43B2-8A00-D66426AEB7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42-43B2-8A00-D66426AEB728}"/>
              </c:ext>
            </c:extLst>
          </c:dPt>
          <c:dLbls>
            <c:dLbl>
              <c:idx val="0"/>
              <c:layout>
                <c:manualLayout>
                  <c:x val="1.8088254593175854E-2"/>
                  <c:y val="3.1350247885680959E-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0.6B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42-43B2-8A00-D66426AEB728}"/>
                </c:ext>
              </c:extLst>
            </c:dLbl>
            <c:dLbl>
              <c:idx val="1"/>
              <c:layout>
                <c:manualLayout>
                  <c:x val="4.0771981627296588E-2"/>
                  <c:y val="1.3609652960046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1.4B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42-43B2-8A00-D66426AEB728}"/>
                </c:ext>
              </c:extLst>
            </c:dLbl>
            <c:dLbl>
              <c:idx val="2"/>
              <c:layout>
                <c:manualLayout>
                  <c:x val="-2.5049025793268048E-2"/>
                  <c:y val="-1.93544036162146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42-43B2-8A00-D66426AEB728}"/>
                </c:ext>
              </c:extLst>
            </c:dLbl>
            <c:dLbl>
              <c:idx val="3"/>
              <c:layout>
                <c:manualLayout>
                  <c:x val="-3.3801946631671041E-2"/>
                  <c:y val="-8.06831437736949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42-43B2-8A00-D66426AEB728}"/>
                </c:ext>
              </c:extLst>
            </c:dLbl>
            <c:dLbl>
              <c:idx val="4"/>
              <c:layout>
                <c:manualLayout>
                  <c:x val="-1.3978674540682415E-2"/>
                  <c:y val="-1.936934966462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42-43B2-8A00-D66426AEB728}"/>
                </c:ext>
              </c:extLst>
            </c:dLbl>
            <c:dLbl>
              <c:idx val="5"/>
              <c:layout>
                <c:manualLayout>
                  <c:x val="-7.2220034995625548E-3"/>
                  <c:y val="-8.1620005832604256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0.9B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42-43B2-8A00-D66426AEB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Medical!$W$7:$W$12</c:f>
              <c:strCache>
                <c:ptCount val="6"/>
                <c:pt idx="0">
                  <c:v>Misr Insurance (Life &amp; General)</c:v>
                </c:pt>
                <c:pt idx="1">
                  <c:v>MetLife</c:v>
                </c:pt>
                <c:pt idx="2">
                  <c:v>AXA - General</c:v>
                </c:pt>
                <c:pt idx="3">
                  <c:v>Bupa</c:v>
                </c:pt>
                <c:pt idx="4">
                  <c:v>Allianz - General</c:v>
                </c:pt>
                <c:pt idx="5">
                  <c:v>Others</c:v>
                </c:pt>
              </c:strCache>
            </c:strRef>
          </c:cat>
          <c:val>
            <c:numRef>
              <c:f>Medical!$X$7:$X$12</c:f>
              <c:numCache>
                <c:formatCode>_(* #,##0.0_);_(* \(#,##0.0\);_(* "-"??_);_(@_)</c:formatCode>
                <c:ptCount val="6"/>
                <c:pt idx="0">
                  <c:v>0.64230299999999996</c:v>
                </c:pt>
                <c:pt idx="1">
                  <c:v>1.411867</c:v>
                </c:pt>
                <c:pt idx="2">
                  <c:v>1.2170529999999999</c:v>
                </c:pt>
                <c:pt idx="3">
                  <c:v>0.54814399999999996</c:v>
                </c:pt>
                <c:pt idx="4">
                  <c:v>0.17413500000000001</c:v>
                </c:pt>
                <c:pt idx="5" formatCode="_(* #,##0.00_);_(* \(#,##0.00\);_(* &quot;-&quot;??_);_(@_)">
                  <c:v>0.89926700000000048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42-43B2-8A00-D66426AEB72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759456586391852E-2"/>
          <c:y val="0.75764545056867894"/>
          <c:w val="0.93497314546310506"/>
          <c:h val="0.214576771653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78285543188909"/>
          <c:y val="6.3977410646430963E-2"/>
          <c:w val="0.30157202386286303"/>
          <c:h val="0.59407043647417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D-482A-B443-B1E631C1AE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D-482A-B443-B1E631C1AE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D-482A-B443-B1E631C1AE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D-482A-B443-B1E631C1AE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D-482A-B443-B1E631C1AE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AD-482A-B443-B1E631C1AE19}"/>
              </c:ext>
            </c:extLst>
          </c:dPt>
          <c:dLbls>
            <c:dLbl>
              <c:idx val="0"/>
              <c:layout>
                <c:manualLayout>
                  <c:x val="-8.1195134516443054E-3"/>
                  <c:y val="-7.14688118586666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AD-482A-B443-B1E631C1AE19}"/>
                </c:ext>
              </c:extLst>
            </c:dLbl>
            <c:dLbl>
              <c:idx val="3"/>
              <c:layout>
                <c:manualLayout>
                  <c:x val="-5.3004866770188334E-3"/>
                  <c:y val="1.50224097904599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AD-482A-B443-B1E631C1AE19}"/>
                </c:ext>
              </c:extLst>
            </c:dLbl>
            <c:dLbl>
              <c:idx val="5"/>
              <c:layout>
                <c:manualLayout>
                  <c:x val="-1.4843118773638591E-2"/>
                  <c:y val="1.50378023047040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AD-482A-B443-B1E631C1A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'Medical (2)'!$W$7:$W$12</c:f>
              <c:strCache>
                <c:ptCount val="6"/>
                <c:pt idx="0">
                  <c:v>Misr Insurance (Life &amp; General)</c:v>
                </c:pt>
                <c:pt idx="1">
                  <c:v>MetLife</c:v>
                </c:pt>
                <c:pt idx="2">
                  <c:v>AXA - General</c:v>
                </c:pt>
                <c:pt idx="3">
                  <c:v>Egyptian Takaful Insurance</c:v>
                </c:pt>
                <c:pt idx="4">
                  <c:v>Allianz - General</c:v>
                </c:pt>
                <c:pt idx="5">
                  <c:v>Others</c:v>
                </c:pt>
              </c:strCache>
            </c:strRef>
          </c:cat>
          <c:val>
            <c:numRef>
              <c:f>'Medical (2)'!$X$7:$X$12</c:f>
              <c:numCache>
                <c:formatCode>_(* #,##0.00_);_(* \(#,##0.00\);_(* "-"??_);_(@_)</c:formatCode>
                <c:ptCount val="6"/>
                <c:pt idx="0">
                  <c:v>0.64250600000000002</c:v>
                </c:pt>
                <c:pt idx="1">
                  <c:v>0.118785</c:v>
                </c:pt>
                <c:pt idx="2">
                  <c:v>4.2273999999999999E-2</c:v>
                </c:pt>
                <c:pt idx="3">
                  <c:v>0.37030299999999999</c:v>
                </c:pt>
                <c:pt idx="4">
                  <c:v>4.0274999999999998E-2</c:v>
                </c:pt>
                <c:pt idx="5">
                  <c:v>0.50153799999999982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AD-482A-B443-B1E631C1AE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671532915247651E-2"/>
          <c:y val="0.74478903533060892"/>
          <c:w val="0.92931716559276412"/>
          <c:h val="0.22914630721611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Egypt'!$B$16</c:f>
              <c:strCache>
                <c:ptCount val="1"/>
                <c:pt idx="0">
                  <c:v>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34776902887165E-2"/>
                  <c:y val="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B2-4EA4-8472-241C4774AB1B}"/>
                </c:ext>
              </c:extLst>
            </c:dLbl>
            <c:dLbl>
              <c:idx val="1"/>
              <c:layout>
                <c:manualLayout>
                  <c:x val="-4.8590332458442721E-2"/>
                  <c:y val="3.931722076407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2-4EA4-8472-241C4774AB1B}"/>
                </c:ext>
              </c:extLst>
            </c:dLbl>
            <c:dLbl>
              <c:idx val="2"/>
              <c:layout>
                <c:manualLayout>
                  <c:x val="-4.5812554680664919E-2"/>
                  <c:y val="4.8576480023330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B2-4EA4-8472-241C4774AB1B}"/>
                </c:ext>
              </c:extLst>
            </c:dLbl>
            <c:dLbl>
              <c:idx val="3"/>
              <c:layout>
                <c:manualLayout>
                  <c:x val="-4.8590332458442693E-2"/>
                  <c:y val="4.3946850393700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B2-4EA4-8472-241C4774AB1B}"/>
                </c:ext>
              </c:extLst>
            </c:dLbl>
            <c:dLbl>
              <c:idx val="4"/>
              <c:layout>
                <c:manualLayout>
                  <c:x val="-4.8590332458442693E-2"/>
                  <c:y val="3.0057961504811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B2-4EA4-8472-241C4774AB1B}"/>
                </c:ext>
              </c:extLst>
            </c:dLbl>
            <c:dLbl>
              <c:idx val="5"/>
              <c:layout>
                <c:manualLayout>
                  <c:x val="-4.8590332458442693E-2"/>
                  <c:y val="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2-4EA4-8472-241C4774AB1B}"/>
                </c:ext>
              </c:extLst>
            </c:dLbl>
            <c:dLbl>
              <c:idx val="6"/>
              <c:layout>
                <c:manualLayout>
                  <c:x val="-4.8590332458442798E-2"/>
                  <c:y val="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B2-4EA4-8472-241C4774AB1B}"/>
                </c:ext>
              </c:extLst>
            </c:dLbl>
            <c:dLbl>
              <c:idx val="7"/>
              <c:layout>
                <c:manualLayout>
                  <c:x val="-5.492366579177603E-2"/>
                  <c:y val="5.7835739282589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B2-4EA4-8472-241C4774AB1B}"/>
                </c:ext>
              </c:extLst>
            </c:dLbl>
            <c:dLbl>
              <c:idx val="8"/>
              <c:layout>
                <c:manualLayout>
                  <c:x val="-4.146084864391951E-2"/>
                  <c:y val="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B2-4EA4-8472-241C4774A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Egypt'!$C$16:$M$16</c:f>
              <c:numCache>
                <c:formatCode>_(* #,##0.0_);_(* \(#,##0.0\);_(* "-"??_);_(@_)</c:formatCode>
                <c:ptCount val="11"/>
                <c:pt idx="0">
                  <c:v>3.6250270000000002</c:v>
                </c:pt>
                <c:pt idx="1">
                  <c:v>4.0057470000000004</c:v>
                </c:pt>
                <c:pt idx="2">
                  <c:v>4.4883420000000003</c:v>
                </c:pt>
                <c:pt idx="3">
                  <c:v>5.2688879999999996</c:v>
                </c:pt>
                <c:pt idx="4">
                  <c:v>6.1546110000000001</c:v>
                </c:pt>
                <c:pt idx="5">
                  <c:v>7.3403910000000003</c:v>
                </c:pt>
                <c:pt idx="6">
                  <c:v>8.3262020000000003</c:v>
                </c:pt>
                <c:pt idx="7">
                  <c:v>10.166738</c:v>
                </c:pt>
                <c:pt idx="8">
                  <c:v>12.159462</c:v>
                </c:pt>
                <c:pt idx="9">
                  <c:v>15.360086000000001</c:v>
                </c:pt>
                <c:pt idx="10">
                  <c:v>18.540469000000002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6B2-4EA4-8472-241C4774AB1B}"/>
            </c:ext>
          </c:extLst>
        </c:ser>
        <c:ser>
          <c:idx val="1"/>
          <c:order val="1"/>
          <c:tx>
            <c:strRef>
              <c:f>'Total Egypt'!$B$17</c:f>
              <c:strCache>
                <c:ptCount val="1"/>
                <c:pt idx="0">
                  <c:v>General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368110236220496E-2"/>
                  <c:y val="-3.9317220764071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B2-4EA4-8472-241C4774AB1B}"/>
                </c:ext>
              </c:extLst>
            </c:dLbl>
            <c:dLbl>
              <c:idx val="1"/>
              <c:layout>
                <c:manualLayout>
                  <c:x val="-4.8590332458442721E-2"/>
                  <c:y val="-3.9317220764071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B2-4EA4-8472-241C4774AB1B}"/>
                </c:ext>
              </c:extLst>
            </c:dLbl>
            <c:dLbl>
              <c:idx val="2"/>
              <c:layout>
                <c:manualLayout>
                  <c:x val="-4.5812554680664919E-2"/>
                  <c:y val="-3.0057961504811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B2-4EA4-8472-241C4774AB1B}"/>
                </c:ext>
              </c:extLst>
            </c:dLbl>
            <c:dLbl>
              <c:idx val="3"/>
              <c:layout>
                <c:manualLayout>
                  <c:x val="-4.5812554680664967E-2"/>
                  <c:y val="-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B2-4EA4-8472-241C4774AB1B}"/>
                </c:ext>
              </c:extLst>
            </c:dLbl>
            <c:dLbl>
              <c:idx val="4"/>
              <c:layout>
                <c:manualLayout>
                  <c:x val="-4.8590332458442693E-2"/>
                  <c:y val="-3.931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B2-4EA4-8472-241C4774AB1B}"/>
                </c:ext>
              </c:extLst>
            </c:dLbl>
            <c:dLbl>
              <c:idx val="5"/>
              <c:layout>
                <c:manualLayout>
                  <c:x val="-4.8590332458442693E-2"/>
                  <c:y val="-4.857648002333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B2-4EA4-8472-241C4774A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Egypt'!$C$17:$M$17</c:f>
              <c:numCache>
                <c:formatCode>_(* #,##0.0_);_(* \(#,##0.0\);_(* "-"??_);_(@_)</c:formatCode>
                <c:ptCount val="11"/>
                <c:pt idx="0">
                  <c:v>5.6517210000000002</c:v>
                </c:pt>
                <c:pt idx="1">
                  <c:v>6.1294959999999996</c:v>
                </c:pt>
                <c:pt idx="2">
                  <c:v>6.5333189999999997</c:v>
                </c:pt>
                <c:pt idx="3">
                  <c:v>7.5223779999999998</c:v>
                </c:pt>
                <c:pt idx="4">
                  <c:v>8.200609</c:v>
                </c:pt>
                <c:pt idx="5">
                  <c:v>8.8743200000000009</c:v>
                </c:pt>
                <c:pt idx="6">
                  <c:v>9.8920519999999996</c:v>
                </c:pt>
                <c:pt idx="7">
                  <c:v>13.785786999999999</c:v>
                </c:pt>
                <c:pt idx="8">
                  <c:v>17.363582000000001</c:v>
                </c:pt>
                <c:pt idx="9">
                  <c:v>19.739642</c:v>
                </c:pt>
                <c:pt idx="10">
                  <c:v>21.582518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6B2-4EA4-8472-241C4774AB1B}"/>
            </c:ext>
          </c:extLst>
        </c:ser>
        <c:ser>
          <c:idx val="2"/>
          <c:order val="2"/>
          <c:tx>
            <c:strRef>
              <c:f>'Total Egypt'!$B$18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Egypt'!$C$18:$M$18</c:f>
              <c:numCache>
                <c:formatCode>_(* #,##0.0_);_(* \(#,##0.0\);_(* "-"??_);_(@_)</c:formatCode>
                <c:ptCount val="11"/>
                <c:pt idx="0">
                  <c:v>9.2767480000000013</c:v>
                </c:pt>
                <c:pt idx="1">
                  <c:v>10.135242999999999</c:v>
                </c:pt>
                <c:pt idx="2">
                  <c:v>11.021661</c:v>
                </c:pt>
                <c:pt idx="3">
                  <c:v>12.791266</c:v>
                </c:pt>
                <c:pt idx="4">
                  <c:v>14.355219999999999</c:v>
                </c:pt>
                <c:pt idx="5">
                  <c:v>16.214711000000001</c:v>
                </c:pt>
                <c:pt idx="6">
                  <c:v>18.218254000000002</c:v>
                </c:pt>
                <c:pt idx="7">
                  <c:v>23.952525000000001</c:v>
                </c:pt>
                <c:pt idx="8">
                  <c:v>29.523043999999999</c:v>
                </c:pt>
                <c:pt idx="9">
                  <c:v>35.099727999999999</c:v>
                </c:pt>
                <c:pt idx="10">
                  <c:v>40.122987000000002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6B2-4EA4-8472-241C4774AB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680016"/>
        <c:axId val="1727919664"/>
      </c:lineChart>
      <c:catAx>
        <c:axId val="15586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919664"/>
        <c:crosses val="autoZero"/>
        <c:auto val="1"/>
        <c:lblAlgn val="ctr"/>
        <c:lblOffset val="100"/>
        <c:noMultiLvlLbl val="0"/>
      </c:catAx>
      <c:valAx>
        <c:axId val="1727919664"/>
        <c:scaling>
          <c:orientation val="minMax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Egypt'!$B$23</c:f>
              <c:strCache>
                <c:ptCount val="1"/>
                <c:pt idx="0">
                  <c:v>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6037712833972772E-2"/>
                  <c:y val="6.1175182585872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53-4957-8E26-941313B725D2}"/>
                </c:ext>
              </c:extLst>
            </c:dLbl>
            <c:dLbl>
              <c:idx val="8"/>
              <c:layout>
                <c:manualLayout>
                  <c:x val="-2.9396115149067904E-2"/>
                  <c:y val="6.5704168093118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53-4957-8E26-941313B72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Egypt'!$C$23:$M$23</c:f>
              <c:numCache>
                <c:formatCode>_(* #,##0.0_);_(* \(#,##0.0\);_(* "-"??_);_(@_)</c:formatCode>
                <c:ptCount val="11"/>
                <c:pt idx="0">
                  <c:v>3.4767519999999998</c:v>
                </c:pt>
                <c:pt idx="1">
                  <c:v>3.8315860000000002</c:v>
                </c:pt>
                <c:pt idx="2">
                  <c:v>4.264151</c:v>
                </c:pt>
                <c:pt idx="3">
                  <c:v>4.9316940000000002</c:v>
                </c:pt>
                <c:pt idx="4">
                  <c:v>5.6885669999999999</c:v>
                </c:pt>
                <c:pt idx="5">
                  <c:v>6.7649980000000003</c:v>
                </c:pt>
                <c:pt idx="6">
                  <c:v>5.9311720000000001</c:v>
                </c:pt>
                <c:pt idx="7">
                  <c:v>7.3163349999999996</c:v>
                </c:pt>
                <c:pt idx="8">
                  <c:v>8.472982</c:v>
                </c:pt>
                <c:pt idx="9">
                  <c:v>9.9666169999999994</c:v>
                </c:pt>
                <c:pt idx="10">
                  <c:v>11.486642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53-4957-8E26-941313B725D2}"/>
            </c:ext>
          </c:extLst>
        </c:ser>
        <c:ser>
          <c:idx val="1"/>
          <c:order val="1"/>
          <c:tx>
            <c:strRef>
              <c:f>'Total Egypt'!$B$24</c:f>
              <c:strCache>
                <c:ptCount val="1"/>
                <c:pt idx="0">
                  <c:v>General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6.0076174372434316E-2"/>
                  <c:y val="-7.9291124614857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53-4957-8E26-941313B725D2}"/>
                </c:ext>
              </c:extLst>
            </c:dLbl>
            <c:dLbl>
              <c:idx val="8"/>
              <c:layout>
                <c:manualLayout>
                  <c:x val="-4.542175617470913E-2"/>
                  <c:y val="-6.5704168093118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53-4957-8E26-941313B72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Egypt'!$C$24:$M$24</c:f>
              <c:numCache>
                <c:formatCode>_(* #,##0.0_);_(* \(#,##0.0\);_(* "-"??_);_(@_)</c:formatCode>
                <c:ptCount val="11"/>
                <c:pt idx="0">
                  <c:v>3.1049820000000001</c:v>
                </c:pt>
                <c:pt idx="1">
                  <c:v>3.3816929999999998</c:v>
                </c:pt>
                <c:pt idx="2">
                  <c:v>3.3396330000000001</c:v>
                </c:pt>
                <c:pt idx="3">
                  <c:v>3.5763750000000001</c:v>
                </c:pt>
                <c:pt idx="4">
                  <c:v>4.2309049999999999</c:v>
                </c:pt>
                <c:pt idx="5">
                  <c:v>4.8959729999999997</c:v>
                </c:pt>
                <c:pt idx="6">
                  <c:v>5.6631429999999998</c:v>
                </c:pt>
                <c:pt idx="7">
                  <c:v>7.9332830000000003</c:v>
                </c:pt>
                <c:pt idx="8">
                  <c:v>9.9531259999999993</c:v>
                </c:pt>
                <c:pt idx="9">
                  <c:v>11.794529000000001</c:v>
                </c:pt>
                <c:pt idx="10">
                  <c:v>11.817061000000001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953-4957-8E26-941313B725D2}"/>
            </c:ext>
          </c:extLst>
        </c:ser>
        <c:ser>
          <c:idx val="2"/>
          <c:order val="2"/>
          <c:tx>
            <c:strRef>
              <c:f>'Total Egypt'!$B$25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Egypt'!$C$15:$M$15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Egypt'!$C$25:$M$25</c:f>
              <c:numCache>
                <c:formatCode>_(* #,##0.0_);_(* \(#,##0.0\);_(* "-"??_);_(@_)</c:formatCode>
                <c:ptCount val="11"/>
                <c:pt idx="0">
                  <c:v>6.581734</c:v>
                </c:pt>
                <c:pt idx="1">
                  <c:v>7.213279</c:v>
                </c:pt>
                <c:pt idx="2">
                  <c:v>7.6037840000000001</c:v>
                </c:pt>
                <c:pt idx="3">
                  <c:v>8.5080690000000008</c:v>
                </c:pt>
                <c:pt idx="4">
                  <c:v>9.919471999999999</c:v>
                </c:pt>
                <c:pt idx="5">
                  <c:v>11.660971</c:v>
                </c:pt>
                <c:pt idx="6">
                  <c:v>11.594315</c:v>
                </c:pt>
                <c:pt idx="7">
                  <c:v>15.249618</c:v>
                </c:pt>
                <c:pt idx="8">
                  <c:v>18.426107999999999</c:v>
                </c:pt>
                <c:pt idx="9">
                  <c:v>21.761146</c:v>
                </c:pt>
                <c:pt idx="10">
                  <c:v>23.303702999999999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953-4957-8E26-941313B725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680016"/>
        <c:axId val="1727919664"/>
      </c:lineChart>
      <c:catAx>
        <c:axId val="15586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919664"/>
        <c:crosses val="autoZero"/>
        <c:auto val="1"/>
        <c:lblAlgn val="ctr"/>
        <c:lblOffset val="100"/>
        <c:noMultiLvlLbl val="0"/>
      </c:catAx>
      <c:valAx>
        <c:axId val="1727919664"/>
        <c:scaling>
          <c:orientation val="minMax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Egypt'!$B$43</c:f>
              <c:strCache>
                <c:ptCount val="1"/>
                <c:pt idx="0">
                  <c:v>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811217107476972E-2"/>
                  <c:y val="-4.299148408079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08-473C-A7F6-8C9A5B9651C8}"/>
                </c:ext>
              </c:extLst>
            </c:dLbl>
            <c:dLbl>
              <c:idx val="1"/>
              <c:layout>
                <c:manualLayout>
                  <c:x val="-5.2811217107476952E-2"/>
                  <c:y val="-4.299148408079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08-473C-A7F6-8C9A5B9651C8}"/>
                </c:ext>
              </c:extLst>
            </c:dLbl>
            <c:dLbl>
              <c:idx val="2"/>
              <c:layout>
                <c:manualLayout>
                  <c:x val="-5.2811217107476952E-2"/>
                  <c:y val="-3.393351306630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08-473C-A7F6-8C9A5B9651C8}"/>
                </c:ext>
              </c:extLst>
            </c:dLbl>
            <c:dLbl>
              <c:idx val="3"/>
              <c:layout>
                <c:manualLayout>
                  <c:x val="-5.2811217107476903E-2"/>
                  <c:y val="-3.8462498573547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08-473C-A7F6-8C9A5B9651C8}"/>
                </c:ext>
              </c:extLst>
            </c:dLbl>
            <c:dLbl>
              <c:idx val="4"/>
              <c:layout>
                <c:manualLayout>
                  <c:x val="-5.2811217107477049E-2"/>
                  <c:y val="-4.299148408079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08-473C-A7F6-8C9A5B9651C8}"/>
                </c:ext>
              </c:extLst>
            </c:dLbl>
            <c:dLbl>
              <c:idx val="5"/>
              <c:layout>
                <c:manualLayout>
                  <c:x val="-5.2811217107477049E-2"/>
                  <c:y val="-3.8462498573547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08-473C-A7F6-8C9A5B9651C8}"/>
                </c:ext>
              </c:extLst>
            </c:dLbl>
            <c:dLbl>
              <c:idx val="6"/>
              <c:layout>
                <c:manualLayout>
                  <c:x val="-5.2811217107477049E-2"/>
                  <c:y val="-4.2991484080794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08-473C-A7F6-8C9A5B9651C8}"/>
                </c:ext>
              </c:extLst>
            </c:dLbl>
            <c:dLbl>
              <c:idx val="7"/>
              <c:layout>
                <c:manualLayout>
                  <c:x val="-5.2811217107476952E-2"/>
                  <c:y val="-5.2049455095287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08-473C-A7F6-8C9A5B9651C8}"/>
                </c:ext>
              </c:extLst>
            </c:dLbl>
            <c:dLbl>
              <c:idx val="8"/>
              <c:layout>
                <c:manualLayout>
                  <c:x val="-3.8655444511743721E-2"/>
                  <c:y val="-5.2049455095287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08-473C-A7F6-8C9A5B965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Egypt'!$C$43:$M$43</c:f>
              <c:numCache>
                <c:formatCode>_(* #,##0.0_);_(* \(#,##0.0\);_(* "-"??_);_(@_)</c:formatCode>
                <c:ptCount val="11"/>
                <c:pt idx="0">
                  <c:v>16.710991</c:v>
                </c:pt>
                <c:pt idx="1">
                  <c:v>19.371091</c:v>
                </c:pt>
                <c:pt idx="2">
                  <c:v>22.109684999999999</c:v>
                </c:pt>
                <c:pt idx="3">
                  <c:v>24.561691</c:v>
                </c:pt>
                <c:pt idx="4">
                  <c:v>28.97308</c:v>
                </c:pt>
                <c:pt idx="5">
                  <c:v>31.943549000000001</c:v>
                </c:pt>
                <c:pt idx="6">
                  <c:v>36.452801000000001</c:v>
                </c:pt>
                <c:pt idx="7">
                  <c:v>46.116987000000002</c:v>
                </c:pt>
                <c:pt idx="8">
                  <c:v>54.419752000000003</c:v>
                </c:pt>
                <c:pt idx="9">
                  <c:v>58.031880000000001</c:v>
                </c:pt>
                <c:pt idx="10">
                  <c:v>63.539827000000002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08-473C-A7F6-8C9A5B9651C8}"/>
            </c:ext>
          </c:extLst>
        </c:ser>
        <c:ser>
          <c:idx val="1"/>
          <c:order val="1"/>
          <c:tx>
            <c:strRef>
              <c:f>'Total Egypt'!$B$44</c:f>
              <c:strCache>
                <c:ptCount val="1"/>
                <c:pt idx="0">
                  <c:v>General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Egypt'!$C$44:$M$44</c:f>
              <c:numCache>
                <c:formatCode>_(* #,##0.0_);_(* \(#,##0.0\);_(* "-"??_);_(@_)</c:formatCode>
                <c:ptCount val="11"/>
                <c:pt idx="0">
                  <c:v>15.000125000000001</c:v>
                </c:pt>
                <c:pt idx="1">
                  <c:v>15.976692</c:v>
                </c:pt>
                <c:pt idx="2">
                  <c:v>16.574425999999999</c:v>
                </c:pt>
                <c:pt idx="3">
                  <c:v>17.777787</c:v>
                </c:pt>
                <c:pt idx="4">
                  <c:v>19.612608999999999</c:v>
                </c:pt>
                <c:pt idx="5">
                  <c:v>20.526474</c:v>
                </c:pt>
                <c:pt idx="6">
                  <c:v>23.988847</c:v>
                </c:pt>
                <c:pt idx="7">
                  <c:v>39.442129000000001</c:v>
                </c:pt>
                <c:pt idx="8">
                  <c:v>44.938105999999998</c:v>
                </c:pt>
                <c:pt idx="9">
                  <c:v>43.9621</c:v>
                </c:pt>
                <c:pt idx="10">
                  <c:v>44.232323999999998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08-473C-A7F6-8C9A5B9651C8}"/>
            </c:ext>
          </c:extLst>
        </c:ser>
        <c:ser>
          <c:idx val="2"/>
          <c:order val="2"/>
          <c:tx>
            <c:strRef>
              <c:f>'Total Egypt'!$B$45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Egypt'!$C$45:$M$45</c:f>
              <c:numCache>
                <c:formatCode>_(* #,##0.0_);_(* \(#,##0.0\);_(* "-"??_);_(@_)</c:formatCode>
                <c:ptCount val="11"/>
                <c:pt idx="0">
                  <c:v>31.711116000000001</c:v>
                </c:pt>
                <c:pt idx="1">
                  <c:v>35.347783</c:v>
                </c:pt>
                <c:pt idx="2">
                  <c:v>38.684111000000001</c:v>
                </c:pt>
                <c:pt idx="3">
                  <c:v>42.339478</c:v>
                </c:pt>
                <c:pt idx="4">
                  <c:v>48.585689000000002</c:v>
                </c:pt>
                <c:pt idx="5">
                  <c:v>52.470022999999998</c:v>
                </c:pt>
                <c:pt idx="6">
                  <c:v>60.441648000000001</c:v>
                </c:pt>
                <c:pt idx="7">
                  <c:v>85.559116000000003</c:v>
                </c:pt>
                <c:pt idx="8">
                  <c:v>99.357857999999993</c:v>
                </c:pt>
                <c:pt idx="9">
                  <c:v>101.99397999999999</c:v>
                </c:pt>
                <c:pt idx="10">
                  <c:v>107.77215100000001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08-473C-A7F6-8C9A5B9651C8}"/>
            </c:ext>
          </c:extLst>
        </c:ser>
        <c:ser>
          <c:idx val="3"/>
          <c:order val="3"/>
          <c:tx>
            <c:strRef>
              <c:f>'Total Egypt'!$B$46</c:f>
              <c:strCache>
                <c:ptCount val="1"/>
                <c:pt idx="0">
                  <c:v>MetLife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8104340018327082E-3"/>
                  <c:y val="3.021149062951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D08-473C-A7F6-8C9A5B9651C8}"/>
                </c:ext>
              </c:extLst>
            </c:dLbl>
            <c:dLbl>
              <c:idx val="1"/>
              <c:layout>
                <c:manualLayout>
                  <c:x val="0"/>
                  <c:y val="-2.157963616393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D08-473C-A7F6-8C9A5B9651C8}"/>
                </c:ext>
              </c:extLst>
            </c:dLbl>
            <c:dLbl>
              <c:idx val="2"/>
              <c:layout>
                <c:manualLayout>
                  <c:x val="0"/>
                  <c:y val="-2.589539347832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99072792834903E-2"/>
                      <c:h val="7.48599277710886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1D08-473C-A7F6-8C9A5B9651C8}"/>
                </c:ext>
              </c:extLst>
            </c:dLbl>
            <c:dLbl>
              <c:idx val="3"/>
              <c:layout>
                <c:manualLayout>
                  <c:x val="2.6034780006107994E-3"/>
                  <c:y val="-2.589556339672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D08-473C-A7F6-8C9A5B9651C8}"/>
                </c:ext>
              </c:extLst>
            </c:dLbl>
            <c:dLbl>
              <c:idx val="4"/>
              <c:layout>
                <c:manualLayout>
                  <c:x val="-2.6034780006108948E-3"/>
                  <c:y val="-2.589556339672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D08-473C-A7F6-8C9A5B9651C8}"/>
                </c:ext>
              </c:extLst>
            </c:dLbl>
            <c:dLbl>
              <c:idx val="5"/>
              <c:layout>
                <c:manualLayout>
                  <c:x val="-1.0413912002443579E-2"/>
                  <c:y val="-3.021149062951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08-473C-A7F6-8C9A5B9651C8}"/>
                </c:ext>
              </c:extLst>
            </c:dLbl>
            <c:dLbl>
              <c:idx val="6"/>
              <c:layout>
                <c:manualLayout>
                  <c:x val="0"/>
                  <c:y val="-3.021149062951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08-473C-A7F6-8C9A5B9651C8}"/>
                </c:ext>
              </c:extLst>
            </c:dLbl>
            <c:dLbl>
              <c:idx val="7"/>
              <c:layout>
                <c:manualLayout>
                  <c:x val="-9.5459757263137669E-17"/>
                  <c:y val="-3.021149062951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D08-473C-A7F6-8C9A5B9651C8}"/>
                </c:ext>
              </c:extLst>
            </c:dLbl>
            <c:dLbl>
              <c:idx val="8"/>
              <c:layout>
                <c:manualLayout>
                  <c:x val="2.6034780006108948E-3"/>
                  <c:y val="-4.747519956065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08-473C-A7F6-8C9A5B9651C8}"/>
                </c:ext>
              </c:extLst>
            </c:dLbl>
            <c:dLbl>
              <c:idx val="9"/>
              <c:layout>
                <c:manualLayout>
                  <c:x val="0"/>
                  <c:y val="-4.315927232787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08-473C-A7F6-8C9A5B965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Egypt'!$C$46:$M$46</c:f>
              <c:numCache>
                <c:formatCode>_(* #,##0.0_);_(* \(#,##0.0\);_(* "-"??_);_(@_)</c:formatCode>
                <c:ptCount val="11"/>
                <c:pt idx="0">
                  <c:v>1.2337899999999999</c:v>
                </c:pt>
                <c:pt idx="1">
                  <c:v>1.5405409999999999</c:v>
                </c:pt>
                <c:pt idx="2">
                  <c:v>1.7773140000000001</c:v>
                </c:pt>
                <c:pt idx="3">
                  <c:v>2.046068</c:v>
                </c:pt>
                <c:pt idx="4">
                  <c:v>2.4672299999999998</c:v>
                </c:pt>
                <c:pt idx="5">
                  <c:v>2.722315</c:v>
                </c:pt>
                <c:pt idx="6">
                  <c:v>3.216469</c:v>
                </c:pt>
                <c:pt idx="7">
                  <c:v>3.653448</c:v>
                </c:pt>
                <c:pt idx="8">
                  <c:v>4.3787919999999998</c:v>
                </c:pt>
                <c:pt idx="9">
                  <c:v>5.0746840000000004</c:v>
                </c:pt>
                <c:pt idx="10">
                  <c:v>6.1131929999999999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D08-473C-A7F6-8C9A5B965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680016"/>
        <c:axId val="1727919664"/>
      </c:lineChart>
      <c:catAx>
        <c:axId val="15586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919664"/>
        <c:crosses val="autoZero"/>
        <c:auto val="1"/>
        <c:lblAlgn val="ctr"/>
        <c:lblOffset val="100"/>
        <c:noMultiLvlLbl val="0"/>
      </c:catAx>
      <c:valAx>
        <c:axId val="1727919664"/>
        <c:scaling>
          <c:orientation val="minMax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'Total Egypt'!$B$53</c:f>
              <c:strCache>
                <c:ptCount val="1"/>
                <c:pt idx="0">
                  <c:v>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482905982905984E-2"/>
                  <c:y val="4.0760869565217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C-4366-AB4A-917CD87EF177}"/>
                </c:ext>
              </c:extLst>
            </c:dLbl>
            <c:dLbl>
              <c:idx val="1"/>
              <c:layout>
                <c:manualLayout>
                  <c:x val="-6.3093645998526238E-3"/>
                  <c:y val="5.27336239220043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C-4366-AB4A-917CD87EF177}"/>
                </c:ext>
              </c:extLst>
            </c:dLbl>
            <c:dLbl>
              <c:idx val="2"/>
              <c:layout>
                <c:manualLayout>
                  <c:x val="4.8966670800076898E-17"/>
                  <c:y val="2.71739130434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C-4366-AB4A-917CD87EF177}"/>
                </c:ext>
              </c:extLst>
            </c:dLbl>
            <c:dLbl>
              <c:idx val="3"/>
              <c:layout>
                <c:manualLayout>
                  <c:x val="-7.4893974336065761E-2"/>
                  <c:y val="-2.0277210785618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C-4366-AB4A-917CD87EF177}"/>
                </c:ext>
              </c:extLst>
            </c:dLbl>
            <c:dLbl>
              <c:idx val="4"/>
              <c:layout>
                <c:manualLayout>
                  <c:x val="-2.8016007851064305E-2"/>
                  <c:y val="-1.1353766510872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C-4366-AB4A-917CD87EF177}"/>
                </c:ext>
              </c:extLst>
            </c:dLbl>
            <c:dLbl>
              <c:idx val="7"/>
              <c:layout>
                <c:manualLayout>
                  <c:x val="2.2161387952022516E-3"/>
                  <c:y val="1.825040941272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8C-4366-AB4A-917CD87EF177}"/>
                </c:ext>
              </c:extLst>
            </c:dLbl>
            <c:dLbl>
              <c:idx val="8"/>
              <c:layout>
                <c:manualLayout>
                  <c:x val="2.2161387952022516E-3"/>
                  <c:y val="1.825040941272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8C-4366-AB4A-917CD87EF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Egypt'!$C$53:$M$53</c:f>
              <c:numCache>
                <c:formatCode>_(* #,##0.0_);_(* \(#,##0.0\);_(* "-"??_);_(@_)</c:formatCode>
                <c:ptCount val="11"/>
                <c:pt idx="0">
                  <c:v>0.14088700000000001</c:v>
                </c:pt>
                <c:pt idx="1">
                  <c:v>3.8397000000000001E-2</c:v>
                </c:pt>
                <c:pt idx="2">
                  <c:v>0.18068300000000001</c:v>
                </c:pt>
                <c:pt idx="3">
                  <c:v>0.228377</c:v>
                </c:pt>
                <c:pt idx="4">
                  <c:v>0.54791299999999998</c:v>
                </c:pt>
                <c:pt idx="5">
                  <c:v>0</c:v>
                </c:pt>
                <c:pt idx="6">
                  <c:v>0.75859900000000002</c:v>
                </c:pt>
                <c:pt idx="7">
                  <c:v>1.684707</c:v>
                </c:pt>
                <c:pt idx="8">
                  <c:v>1.7890509999999999</c:v>
                </c:pt>
                <c:pt idx="9">
                  <c:v>1.972502</c:v>
                </c:pt>
                <c:pt idx="10">
                  <c:v>2.583539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8C-4366-AB4A-917CD87EF177}"/>
            </c:ext>
          </c:extLst>
        </c:ser>
        <c:ser>
          <c:idx val="1"/>
          <c:order val="1"/>
          <c:tx>
            <c:strRef>
              <c:f>'Total Egypt'!$B$54</c:f>
              <c:strCache>
                <c:ptCount val="1"/>
                <c:pt idx="0">
                  <c:v>General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0811965811965809E-2"/>
                  <c:y val="-2.7173913043478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C-4366-AB4A-917CD87EF177}"/>
                </c:ext>
              </c:extLst>
            </c:dLbl>
            <c:dLbl>
              <c:idx val="2"/>
              <c:layout>
                <c:manualLayout>
                  <c:x val="-2.670940170940171E-3"/>
                  <c:y val="4.0760869565217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C-4366-AB4A-917CD87EF177}"/>
                </c:ext>
              </c:extLst>
            </c:dLbl>
            <c:dLbl>
              <c:idx val="4"/>
              <c:layout>
                <c:manualLayout>
                  <c:x val="-9.7933341600153796E-17"/>
                  <c:y val="4.0760869565217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8C-4366-AB4A-917CD87EF177}"/>
                </c:ext>
              </c:extLst>
            </c:dLbl>
            <c:dLbl>
              <c:idx val="6"/>
              <c:layout>
                <c:manualLayout>
                  <c:x val="-2.670940170940171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8C-4366-AB4A-917CD87EF177}"/>
                </c:ext>
              </c:extLst>
            </c:dLbl>
            <c:dLbl>
              <c:idx val="8"/>
              <c:layout>
                <c:manualLayout>
                  <c:x val="-1.2899847278372161E-2"/>
                  <c:y val="-8.7198444317857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8C-4366-AB4A-917CD87EF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Egypt'!$C$54:$M$54</c:f>
              <c:numCache>
                <c:formatCode>_(* #,##0.0_);_(* \(#,##0.0\);_(* "-"??_);_(@_)</c:formatCode>
                <c:ptCount val="11"/>
                <c:pt idx="0">
                  <c:v>0.14913000000000001</c:v>
                </c:pt>
                <c:pt idx="1">
                  <c:v>0.474773</c:v>
                </c:pt>
                <c:pt idx="2">
                  <c:v>0.87782099999999996</c:v>
                </c:pt>
                <c:pt idx="3">
                  <c:v>0.58221400000000001</c:v>
                </c:pt>
                <c:pt idx="4">
                  <c:v>1.0735619999999999</c:v>
                </c:pt>
                <c:pt idx="5">
                  <c:v>0.76396900000000001</c:v>
                </c:pt>
                <c:pt idx="6">
                  <c:v>1.9462520000000001</c:v>
                </c:pt>
                <c:pt idx="7">
                  <c:v>3.059952</c:v>
                </c:pt>
                <c:pt idx="8">
                  <c:v>1.86629</c:v>
                </c:pt>
                <c:pt idx="9">
                  <c:v>2.8059910000000001</c:v>
                </c:pt>
                <c:pt idx="10">
                  <c:v>3.4068930000000002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8C-4366-AB4A-917CD87EF177}"/>
            </c:ext>
          </c:extLst>
        </c:ser>
        <c:ser>
          <c:idx val="2"/>
          <c:order val="2"/>
          <c:tx>
            <c:strRef>
              <c:f>'Total Egypt'!$B$55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9846915413995665E-2"/>
                  <c:y val="-4.8080775449836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8C-4366-AB4A-917CD87EF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Egypt'!$C$24:$M$24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'Total Egypt'!$C$55:$M$55</c:f>
              <c:numCache>
                <c:formatCode>_(* #,##0.0_);_(* \(#,##0.0\);_(* "-"??_);_(@_)</c:formatCode>
                <c:ptCount val="11"/>
                <c:pt idx="0">
                  <c:v>0.29001700000000002</c:v>
                </c:pt>
                <c:pt idx="1">
                  <c:v>0.51317000000000002</c:v>
                </c:pt>
                <c:pt idx="2">
                  <c:v>1.0585039999999999</c:v>
                </c:pt>
                <c:pt idx="3">
                  <c:v>0.81059100000000006</c:v>
                </c:pt>
                <c:pt idx="4">
                  <c:v>1.6214749999999998</c:v>
                </c:pt>
                <c:pt idx="5">
                  <c:v>0.76396900000000001</c:v>
                </c:pt>
                <c:pt idx="6">
                  <c:v>2.7048510000000001</c:v>
                </c:pt>
                <c:pt idx="7">
                  <c:v>4.7446590000000004</c:v>
                </c:pt>
                <c:pt idx="8">
                  <c:v>3.655341</c:v>
                </c:pt>
                <c:pt idx="9">
                  <c:v>4.7784930000000001</c:v>
                </c:pt>
                <c:pt idx="10">
                  <c:v>5.9904320000000002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8C-4366-AB4A-917CD87EF177}"/>
            </c:ext>
          </c:extLst>
        </c:ser>
        <c:ser>
          <c:idx val="3"/>
          <c:order val="3"/>
          <c:tx>
            <c:strRef>
              <c:f>'Total Egypt'!$B$56</c:f>
              <c:strCache>
                <c:ptCount val="1"/>
                <c:pt idx="0">
                  <c:v>Metlife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880980433762929E-2"/>
                  <c:y val="-4.015090070800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8C-4366-AB4A-917CD87EF177}"/>
                </c:ext>
              </c:extLst>
            </c:dLbl>
            <c:dLbl>
              <c:idx val="2"/>
              <c:layout>
                <c:manualLayout>
                  <c:x val="-3.9890498313640568E-2"/>
                  <c:y val="-6.570147388581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8C-4366-AB4A-917CD87EF177}"/>
                </c:ext>
              </c:extLst>
            </c:dLbl>
            <c:dLbl>
              <c:idx val="3"/>
              <c:layout>
                <c:manualLayout>
                  <c:x val="-6.6484163856067547E-3"/>
                  <c:y val="1.46003275301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8C-4366-AB4A-917CD87EF177}"/>
                </c:ext>
              </c:extLst>
            </c:dLbl>
            <c:dLbl>
              <c:idx val="4"/>
              <c:layout>
                <c:manualLayout>
                  <c:x val="-6.6484163856067547E-3"/>
                  <c:y val="2.92006550603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8C-4366-AB4A-917CD87EF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Egypt'!$C$56:$M$56</c:f>
              <c:numCache>
                <c:formatCode>_(* #,##0.0_);_(* \(#,##0.0\);_(* "-"??_);_(@_)</c:formatCode>
                <c:ptCount val="11"/>
                <c:pt idx="0">
                  <c:v>5.1095000000000002E-2</c:v>
                </c:pt>
                <c:pt idx="1">
                  <c:v>5.5868000000000001E-2</c:v>
                </c:pt>
                <c:pt idx="2">
                  <c:v>6.0215999999999999E-2</c:v>
                </c:pt>
                <c:pt idx="3">
                  <c:v>0.111235</c:v>
                </c:pt>
                <c:pt idx="4">
                  <c:v>0.200792</c:v>
                </c:pt>
                <c:pt idx="5">
                  <c:v>0.25152999999999998</c:v>
                </c:pt>
                <c:pt idx="6">
                  <c:v>0.33466600000000002</c:v>
                </c:pt>
                <c:pt idx="7">
                  <c:v>0.36507200000000001</c:v>
                </c:pt>
                <c:pt idx="8">
                  <c:v>0.33319300000000002</c:v>
                </c:pt>
                <c:pt idx="9">
                  <c:v>0.37640000000000001</c:v>
                </c:pt>
                <c:pt idx="10">
                  <c:v>0.524177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78C-4366-AB4A-917CD87EF1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680016"/>
        <c:axId val="1727919664"/>
      </c:lineChart>
      <c:catAx>
        <c:axId val="15586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919664"/>
        <c:crosses val="autoZero"/>
        <c:auto val="1"/>
        <c:lblAlgn val="ctr"/>
        <c:lblOffset val="100"/>
        <c:noMultiLvlLbl val="0"/>
      </c:catAx>
      <c:valAx>
        <c:axId val="1727919664"/>
        <c:scaling>
          <c:orientation val="minMax"/>
          <c:max val="6"/>
          <c:min val="0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80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IF Policy Count</a:t>
            </a:r>
          </a:p>
        </c:rich>
      </c:tx>
      <c:layout>
        <c:manualLayout>
          <c:xMode val="edge"/>
          <c:yMode val="edge"/>
          <c:x val="0.3784115911821837"/>
          <c:y val="8.9423615509434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143000383379045"/>
          <c:y val="0.24111421556176446"/>
          <c:w val="0.28081040431743787"/>
          <c:h val="0.447887562441791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2-4810-BB0F-E6EE08F68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32-4810-BB0F-E6EE08F681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32-4810-BB0F-E6EE08F681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32-4810-BB0F-E6EE08F681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32-4810-BB0F-E6EE08F681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32-4810-BB0F-E6EE08F68195}"/>
              </c:ext>
            </c:extLst>
          </c:dPt>
          <c:dLbls>
            <c:dLbl>
              <c:idx val="0"/>
              <c:layout>
                <c:manualLayout>
                  <c:x val="-6.4712788631788851E-2"/>
                  <c:y val="-0.265399433110607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2-4810-BB0F-E6EE08F68195}"/>
                </c:ext>
              </c:extLst>
            </c:dLbl>
            <c:dLbl>
              <c:idx val="2"/>
              <c:layout>
                <c:manualLayout>
                  <c:x val="9.7444694262119216E-4"/>
                  <c:y val="-1.20456748833620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32-4810-BB0F-E6EE08F68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Pres'!$G$7:$G$12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Pres'!$H$7:$H$12</c:f>
              <c:numCache>
                <c:formatCode>_(* #,##0_);_(* \(#,##0\);_(* "-"??_);_(@_)</c:formatCode>
                <c:ptCount val="6"/>
                <c:pt idx="0">
                  <c:v>1187646</c:v>
                </c:pt>
                <c:pt idx="1">
                  <c:v>59967</c:v>
                </c:pt>
                <c:pt idx="2">
                  <c:v>299769</c:v>
                </c:pt>
                <c:pt idx="3">
                  <c:v>163055</c:v>
                </c:pt>
                <c:pt idx="4">
                  <c:v>134462</c:v>
                </c:pt>
                <c:pt idx="5">
                  <c:v>153388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32-4810-BB0F-E6EE08F68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 Policy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6-4DB0-AE08-27083AE7C0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6-4DB0-AE08-27083AE7C0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36-4DB0-AE08-27083AE7C0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36-4DB0-AE08-27083AE7C0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6-4DB0-AE08-27083AE7C0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36-4DB0-AE08-27083AE7C089}"/>
              </c:ext>
            </c:extLst>
          </c:dPt>
          <c:dLbls>
            <c:dLbl>
              <c:idx val="0"/>
              <c:layout>
                <c:manualLayout>
                  <c:x val="-0.10694312079428547"/>
                  <c:y val="-0.280099518741439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6-4DB0-AE08-27083AE7C089}"/>
                </c:ext>
              </c:extLst>
            </c:dLbl>
            <c:dLbl>
              <c:idx val="2"/>
              <c:layout>
                <c:manualLayout>
                  <c:x val="1.6002565189872097E-2"/>
                  <c:y val="-3.3101305182564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36-4DB0-AE08-27083AE7C089}"/>
                </c:ext>
              </c:extLst>
            </c:dLbl>
            <c:dLbl>
              <c:idx val="3"/>
              <c:layout>
                <c:manualLayout>
                  <c:x val="-2.4799620652703439E-3"/>
                  <c:y val="1.61666728015607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36-4DB0-AE08-27083AE7C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Pres'!$C$7:$C$12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Pres'!$D$7:$D$12</c:f>
              <c:numCache>
                <c:formatCode>_(* #,##0_);_(* \(#,##0\);_(* "-"??_);_(@_)</c:formatCode>
                <c:ptCount val="6"/>
                <c:pt idx="0">
                  <c:v>191622</c:v>
                </c:pt>
                <c:pt idx="1">
                  <c:v>11014</c:v>
                </c:pt>
                <c:pt idx="2">
                  <c:v>78352</c:v>
                </c:pt>
                <c:pt idx="3">
                  <c:v>40077</c:v>
                </c:pt>
                <c:pt idx="4">
                  <c:v>20751</c:v>
                </c:pt>
                <c:pt idx="5">
                  <c:v>43112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36-4DB0-AE08-27083AE7C0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 Coverage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F-4675-9942-67D23F0D15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F-4675-9942-67D23F0D15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DF-4675-9942-67D23F0D15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DF-4675-9942-67D23F0D15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DF-4675-9942-67D23F0D15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DF-4675-9942-67D23F0D153F}"/>
              </c:ext>
            </c:extLst>
          </c:dPt>
          <c:dLbls>
            <c:dLbl>
              <c:idx val="0"/>
              <c:layout>
                <c:manualLayout>
                  <c:x val="-2.2089668844014313E-2"/>
                  <c:y val="-1.38945663566284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F-4675-9942-67D23F0D15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5.2B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F-4675-9942-67D23F0D153F}"/>
                </c:ext>
              </c:extLst>
            </c:dLbl>
            <c:dLbl>
              <c:idx val="2"/>
              <c:layout>
                <c:manualLayout>
                  <c:x val="2.7957540676433048E-2"/>
                  <c:y val="-9.32090597532222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47.2B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F-4675-9942-67D23F0D153F}"/>
                </c:ext>
              </c:extLst>
            </c:dLbl>
            <c:dLbl>
              <c:idx val="3"/>
              <c:layout>
                <c:manualLayout>
                  <c:x val="1.0191825232862004E-3"/>
                  <c:y val="1.11919840828559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11.5B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F-4675-9942-67D23F0D153F}"/>
                </c:ext>
              </c:extLst>
            </c:dLbl>
            <c:dLbl>
              <c:idx val="4"/>
              <c:layout>
                <c:manualLayout>
                  <c:x val="-4.7454968175352037E-3"/>
                  <c:y val="-3.72704500235386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8.7B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F-4675-9942-67D23F0D153F}"/>
                </c:ext>
              </c:extLst>
            </c:dLbl>
            <c:dLbl>
              <c:idx val="5"/>
              <c:layout>
                <c:manualLayout>
                  <c:x val="-3.7819839278738798E-3"/>
                  <c:y val="3.28401524295149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29.9B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DF-4675-9942-67D23F0D1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 - Pres'!$J$7:$J$12</c:f>
              <c:strCache>
                <c:ptCount val="6"/>
                <c:pt idx="0">
                  <c:v>Misr Insurance</c:v>
                </c:pt>
                <c:pt idx="1">
                  <c:v>MetLife</c:v>
                </c:pt>
                <c:pt idx="2">
                  <c:v>Allianz - Life</c:v>
                </c:pt>
                <c:pt idx="3">
                  <c:v>AXA - Life</c:v>
                </c:pt>
                <c:pt idx="4">
                  <c:v>QNB for Life Insurance</c:v>
                </c:pt>
                <c:pt idx="5">
                  <c:v>Others</c:v>
                </c:pt>
              </c:strCache>
            </c:strRef>
          </c:cat>
          <c:val>
            <c:numRef>
              <c:f>'Pie Charts - Pres'!$K$7:$K$12</c:f>
              <c:numCache>
                <c:formatCode>_(* #,##0.0_);_(* \(#,##0.0\);_(* "-"??_);_(@_)</c:formatCode>
                <c:ptCount val="6"/>
                <c:pt idx="0">
                  <c:v>13.154626</c:v>
                </c:pt>
                <c:pt idx="1">
                  <c:v>5.205616</c:v>
                </c:pt>
                <c:pt idx="2">
                  <c:v>47.241785</c:v>
                </c:pt>
                <c:pt idx="3">
                  <c:v>11.477541</c:v>
                </c:pt>
                <c:pt idx="4">
                  <c:v>8.7290989999999997</c:v>
                </c:pt>
                <c:pt idx="5">
                  <c:v>29.948325000000001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DF-4675-9942-67D23F0D15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4754-911F-AC41-A824-91DA1B8FA50B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FCDCD-E9B1-454F-9FB4-9225198F3A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9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9559-3A8F-9C4B-A8FD-B97B398BF768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B689-3E0F-4241-AE49-BB02816D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6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2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GL- due to new facultative cases</a:t>
            </a:r>
          </a:p>
          <a:p>
            <a:r>
              <a:rPr lang="en-US" dirty="0"/>
              <a:t>Change</a:t>
            </a:r>
            <a:r>
              <a:rPr lang="en-US" baseline="0" dirty="0"/>
              <a:t> by groups</a:t>
            </a:r>
          </a:p>
          <a:p>
            <a:r>
              <a:rPr lang="en-US" dirty="0"/>
              <a:t>Add impact</a:t>
            </a:r>
            <a:r>
              <a:rPr lang="en-US" baseline="0" dirty="0"/>
              <a:t> column</a:t>
            </a:r>
          </a:p>
          <a:p>
            <a:r>
              <a:rPr lang="en-US" baseline="0" dirty="0"/>
              <a:t>Change varies by policy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B689-3E0F-4241-AE49-BB02816D091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46" y="947484"/>
            <a:ext cx="1735807" cy="159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674175"/>
            <a:ext cx="2200588" cy="5201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444021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945443" y="6444021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863530" y="6444021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716436" y="6444021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83013" y="3704884"/>
            <a:ext cx="814614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45770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49530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53149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2" y="1032008"/>
            <a:ext cx="136942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1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1032008"/>
            <a:ext cx="1356924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7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6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34191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593246" y="1433851"/>
            <a:ext cx="137263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911357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6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1020719"/>
            <a:ext cx="1394596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1032008"/>
            <a:ext cx="1392034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1032008"/>
            <a:ext cx="1394596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8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2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9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9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7313" y="19205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267313" y="31814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267313" y="4466711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3067601" y="1857045"/>
            <a:ext cx="5441601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3067601" y="3125663"/>
            <a:ext cx="5441601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3067601" y="4403209"/>
            <a:ext cx="5441601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46" y="947484"/>
            <a:ext cx="1735807" cy="159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674175"/>
            <a:ext cx="2200588" cy="5201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444021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945443" y="6444021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63530" y="6444021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716436" y="6444021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83013" y="3704884"/>
            <a:ext cx="814614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45770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49530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53149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6201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761637"/>
            <a:ext cx="8435930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9" y="3385481"/>
            <a:ext cx="8438889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863530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16436" y="0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761637"/>
            <a:ext cx="8435930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9" y="3385481"/>
            <a:ext cx="8438889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863530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716436" y="0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1869018"/>
            <a:ext cx="6943725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5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4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2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86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7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977230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5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4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2" y="1032008"/>
            <a:ext cx="136942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1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1032008"/>
            <a:ext cx="1356924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7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6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934191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93246" y="1433851"/>
            <a:ext cx="137263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911357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6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15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1020719"/>
            <a:ext cx="1394596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1032008"/>
            <a:ext cx="1392034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1032008"/>
            <a:ext cx="1394596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1869018"/>
            <a:ext cx="6943725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02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65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8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2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9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9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20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7313" y="19205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267313" y="31814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267313" y="4466711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3067601" y="1857045"/>
            <a:ext cx="5441601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3067601" y="3125663"/>
            <a:ext cx="5441601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3067601" y="4403209"/>
            <a:ext cx="5441601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43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32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04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46" y="947484"/>
            <a:ext cx="1735807" cy="159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540160" y="674175"/>
            <a:ext cx="2200588" cy="5201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444021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945443" y="6444021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63530" y="6444021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716436" y="6444021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83013" y="3704884"/>
            <a:ext cx="814614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013" y="4577048"/>
            <a:ext cx="4736688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3013" y="4953001"/>
            <a:ext cx="4736688" cy="298450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83012" y="5314944"/>
            <a:ext cx="4736688" cy="292106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87262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9" y="2761637"/>
            <a:ext cx="8435930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7549" y="3385481"/>
            <a:ext cx="8438889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945444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945443" y="0"/>
            <a:ext cx="91808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863530" y="0"/>
            <a:ext cx="1852908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716436" y="0"/>
            <a:ext cx="42756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9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1869018"/>
            <a:ext cx="6943725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4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03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4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12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39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6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977230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9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7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78342" y="1032008"/>
            <a:ext cx="136942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34191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268009" y="1032008"/>
            <a:ext cx="1356924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911357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5136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934191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593246" y="1433851"/>
            <a:ext cx="137263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252300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911357" y="1434899"/>
            <a:ext cx="1372633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593246" y="1032008"/>
            <a:ext cx="137263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9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219042" y="1020719"/>
            <a:ext cx="1394596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875" y="1032008"/>
            <a:ext cx="1392034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74317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3213713" y="1032008"/>
            <a:ext cx="1394596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694907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6170771" y="1032008"/>
            <a:ext cx="1394596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9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1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656" y="1452245"/>
            <a:ext cx="38862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34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58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45122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005729" y="1845870"/>
            <a:ext cx="2530509" cy="643330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2009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14573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005163" y="2659247"/>
            <a:ext cx="2531074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43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7313" y="19205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267313" y="3181447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267313" y="4466711"/>
            <a:ext cx="2692561" cy="575214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3067601" y="1857045"/>
            <a:ext cx="5441601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3067601" y="3125663"/>
            <a:ext cx="5441601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3067601" y="4403209"/>
            <a:ext cx="5441601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7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593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0841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0088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849334" y="4122420"/>
            <a:ext cx="2066864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0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5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963" y="998116"/>
            <a:ext cx="5896743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73191"/>
            <a:ext cx="638175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13" y="1696284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694444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857363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57" y="206477"/>
            <a:ext cx="6944443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6349490" y="100694"/>
            <a:ext cx="2794510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313" y="1977230"/>
            <a:ext cx="8581720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4849" y="1219200"/>
            <a:ext cx="6948752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20266" y="6527425"/>
            <a:ext cx="30861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/>
              <a:t>Egyptian Insurance Market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394608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4" y="1854329"/>
            <a:ext cx="8089489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6415343"/>
            <a:ext cx="67842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265415" y="6459798"/>
            <a:ext cx="985535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41" r:id="rId3"/>
    <p:sldLayoutId id="2147483725" r:id="rId4"/>
    <p:sldLayoutId id="2147483726" r:id="rId5"/>
    <p:sldLayoutId id="2147483727" r:id="rId6"/>
    <p:sldLayoutId id="2147483735" r:id="rId7"/>
    <p:sldLayoutId id="2147483720" r:id="rId8"/>
    <p:sldLayoutId id="2147483722" r:id="rId9"/>
    <p:sldLayoutId id="2147483723" r:id="rId10"/>
    <p:sldLayoutId id="2147483737" r:id="rId11"/>
    <p:sldLayoutId id="2147483739" r:id="rId12"/>
    <p:sldLayoutId id="2147483728" r:id="rId13"/>
    <p:sldLayoutId id="2147483731" r:id="rId14"/>
    <p:sldLayoutId id="2147483732" r:id="rId15"/>
    <p:sldLayoutId id="2147483733" r:id="rId16"/>
    <p:sldLayoutId id="2147483734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394608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4" y="1854329"/>
            <a:ext cx="8089489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6415343"/>
            <a:ext cx="67842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265415" y="6459798"/>
            <a:ext cx="985535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57" y="204829"/>
            <a:ext cx="6394608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314" y="1854329"/>
            <a:ext cx="8089489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802" y="6415343"/>
            <a:ext cx="67842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265415" y="6459798"/>
            <a:ext cx="985535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12" Type="http://schemas.openxmlformats.org/officeDocument/2006/relationships/image" Target="../media/image4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1.xml"/><Relationship Id="rId11" Type="http://schemas.openxmlformats.org/officeDocument/2006/relationships/chart" Target="../charts/chart26.xml"/><Relationship Id="rId5" Type="http://schemas.openxmlformats.org/officeDocument/2006/relationships/chart" Target="../charts/chart20.xml"/><Relationship Id="rId10" Type="http://schemas.openxmlformats.org/officeDocument/2006/relationships/chart" Target="../charts/chart25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12" Type="http://schemas.openxmlformats.org/officeDocument/2006/relationships/chart" Target="../charts/chart16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11" Type="http://schemas.openxmlformats.org/officeDocument/2006/relationships/chart" Target="../charts/chart15.xml"/><Relationship Id="rId5" Type="http://schemas.openxmlformats.org/officeDocument/2006/relationships/chart" Target="../charts/chart10.xml"/><Relationship Id="rId10" Type="http://schemas.openxmlformats.org/officeDocument/2006/relationships/chart" Target="../charts/chart14.xml"/><Relationship Id="rId4" Type="http://schemas.openxmlformats.org/officeDocument/2006/relationships/chart" Target="../charts/chart9.xml"/><Relationship Id="rId9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850658"/>
            <a:ext cx="8146141" cy="1026604"/>
          </a:xfrm>
        </p:spPr>
        <p:txBody>
          <a:bodyPr/>
          <a:lstStyle/>
          <a:p>
            <a:r>
              <a:rPr lang="en-US" sz="2400" dirty="0"/>
              <a:t>Insurance in the Egyptian Market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5196862"/>
            <a:ext cx="4736688" cy="292106"/>
          </a:xfrm>
        </p:spPr>
        <p:txBody>
          <a:bodyPr/>
          <a:lstStyle/>
          <a:p>
            <a:r>
              <a:rPr lang="en-US" sz="1600" dirty="0">
                <a:latin typeface="Georgia" panose="02040502050405020303" pitchFamily="18" charset="0"/>
              </a:rPr>
              <a:t>March 2021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B80F90F8-A6CE-46C8-A843-96718BDA19D6}"/>
              </a:ext>
            </a:extLst>
          </p:cNvPr>
          <p:cNvSpPr txBox="1">
            <a:spLocks/>
          </p:cNvSpPr>
          <p:nvPr/>
        </p:nvSpPr>
        <p:spPr>
          <a:xfrm>
            <a:off x="457200" y="4271175"/>
            <a:ext cx="4736688" cy="292106"/>
          </a:xfrm>
          <a:prstGeom prst="rect">
            <a:avLst/>
          </a:prstGeom>
        </p:spPr>
        <p:txBody>
          <a:bodyPr vert="horz" lIns="68580" tIns="0" rIns="6858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969" indent="-126206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19" indent="-17145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8625" indent="-1321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Arial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0785" indent="-170260" algn="l" defTabSz="685800" rtl="0" eaLnBrk="1" latinLnBrk="0" hangingPunct="1">
              <a:lnSpc>
                <a:spcPct val="140000"/>
              </a:lnSpc>
              <a:spcBef>
                <a:spcPts val="375"/>
              </a:spcBef>
              <a:buFont typeface=".AppleSystemUIFont" charset="-120"/>
              <a:buChar char="−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Georgia" panose="02040502050405020303" pitchFamily="18" charset="0"/>
              </a:rPr>
              <a:t>Financial Year of 2019-2020</a:t>
            </a:r>
          </a:p>
        </p:txBody>
      </p:sp>
    </p:spTree>
    <p:extLst>
      <p:ext uri="{BB962C8B-B14F-4D97-AF65-F5344CB8AC3E}">
        <p14:creationId xmlns:p14="http://schemas.microsoft.com/office/powerpoint/2010/main" val="8299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Egyptian Insurance 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39219C0-F7A7-408A-BA7B-64976E0A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 Life Insurance Market Overview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DC1A68-9CA4-4774-AE2E-2ACA1E7D8FEF}"/>
              </a:ext>
            </a:extLst>
          </p:cNvPr>
          <p:cNvSpPr txBox="1"/>
          <p:nvPr/>
        </p:nvSpPr>
        <p:spPr>
          <a:xfrm>
            <a:off x="545975" y="832124"/>
            <a:ext cx="5784261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Count &amp; Coverage Amount – Group Business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E301A2-2F47-4530-8AE6-66464A0AE2F9}"/>
              </a:ext>
            </a:extLst>
          </p:cNvPr>
          <p:cNvSpPr txBox="1"/>
          <p:nvPr/>
        </p:nvSpPr>
        <p:spPr>
          <a:xfrm>
            <a:off x="320612" y="6112586"/>
            <a:ext cx="4647310" cy="36512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*Policy count for public under Group was estimated due to error in the report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1E3ECE-CDCE-423A-B55C-F1107BE3A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11124"/>
              </p:ext>
            </p:extLst>
          </p:nvPr>
        </p:nvGraphicFramePr>
        <p:xfrm>
          <a:off x="3416098" y="1040157"/>
          <a:ext cx="2398776" cy="209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1ED0527-498B-4371-8630-11E134082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278157"/>
              </p:ext>
            </p:extLst>
          </p:nvPr>
        </p:nvGraphicFramePr>
        <p:xfrm>
          <a:off x="3474821" y="4010651"/>
          <a:ext cx="2681387" cy="186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BF88F59-CB2E-4016-9E63-7522116DC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66628"/>
              </p:ext>
            </p:extLst>
          </p:nvPr>
        </p:nvGraphicFramePr>
        <p:xfrm>
          <a:off x="4994865" y="1238176"/>
          <a:ext cx="2687439" cy="186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1E102E-FD69-45E6-8644-529269E8C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08849"/>
              </p:ext>
            </p:extLst>
          </p:nvPr>
        </p:nvGraphicFramePr>
        <p:xfrm>
          <a:off x="5026645" y="4019509"/>
          <a:ext cx="2775913" cy="190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AD13C58-0DFF-4CB5-A82C-54379C495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604345"/>
              </p:ext>
            </p:extLst>
          </p:nvPr>
        </p:nvGraphicFramePr>
        <p:xfrm>
          <a:off x="6278037" y="1249577"/>
          <a:ext cx="3261931" cy="186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17223E6-988E-4F6B-88CD-FDB220AB1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194811"/>
              </p:ext>
            </p:extLst>
          </p:nvPr>
        </p:nvGraphicFramePr>
        <p:xfrm>
          <a:off x="6825283" y="4035554"/>
          <a:ext cx="2377440" cy="190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5C7295C-6F10-4CCD-BAB9-94B22FB99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143947"/>
              </p:ext>
            </p:extLst>
          </p:nvPr>
        </p:nvGraphicFramePr>
        <p:xfrm>
          <a:off x="-444689" y="1270266"/>
          <a:ext cx="2903804" cy="191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370C5C6-B710-4B2F-B590-D9E561337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572031"/>
              </p:ext>
            </p:extLst>
          </p:nvPr>
        </p:nvGraphicFramePr>
        <p:xfrm>
          <a:off x="-262951" y="4006721"/>
          <a:ext cx="2221495" cy="191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884D941-CCC4-43BE-AE87-1AEC4D43E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10480"/>
              </p:ext>
            </p:extLst>
          </p:nvPr>
        </p:nvGraphicFramePr>
        <p:xfrm>
          <a:off x="1701963" y="1279143"/>
          <a:ext cx="2221495" cy="19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B6ACA80-695E-4ACF-9F32-D6961FCA3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060160"/>
              </p:ext>
            </p:extLst>
          </p:nvPr>
        </p:nvGraphicFramePr>
        <p:xfrm>
          <a:off x="1065937" y="3973767"/>
          <a:ext cx="3049882" cy="186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348C5E3-0DDA-4F84-B282-A9488754A81B}"/>
              </a:ext>
            </a:extLst>
          </p:cNvPr>
          <p:cNvSpPr txBox="1"/>
          <p:nvPr/>
        </p:nvSpPr>
        <p:spPr>
          <a:xfrm>
            <a:off x="1819922" y="3353143"/>
            <a:ext cx="1988598" cy="66158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NB: New Business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IF: In-force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EF29EFC-E891-4122-85F5-0A02CCB72F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39" y="3302116"/>
            <a:ext cx="2793421" cy="5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Overview by Line of Business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3AE98-D5EA-4F6E-851B-8A240D54E5D1}"/>
              </a:ext>
            </a:extLst>
          </p:cNvPr>
          <p:cNvSpPr txBox="1"/>
          <p:nvPr/>
        </p:nvSpPr>
        <p:spPr>
          <a:xfrm>
            <a:off x="236092" y="6177380"/>
            <a:ext cx="7254502" cy="4334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*Life Insurance includes Individual Life Insurance, Group Life and Credit Life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7A1489-2B27-41BF-A205-1B8227B77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76903"/>
              </p:ext>
            </p:extLst>
          </p:nvPr>
        </p:nvGraphicFramePr>
        <p:xfrm>
          <a:off x="327795" y="1193928"/>
          <a:ext cx="8443342" cy="4754117"/>
        </p:xfrm>
        <a:graphic>
          <a:graphicData uri="http://schemas.openxmlformats.org/drawingml/2006/table">
            <a:tbl>
              <a:tblPr/>
              <a:tblGrid>
                <a:gridCol w="1641761">
                  <a:extLst>
                    <a:ext uri="{9D8B030D-6E8A-4147-A177-3AD203B41FA5}">
                      <a16:colId xmlns:a16="http://schemas.microsoft.com/office/drawing/2014/main" val="698399640"/>
                    </a:ext>
                  </a:extLst>
                </a:gridCol>
                <a:gridCol w="786389">
                  <a:extLst>
                    <a:ext uri="{9D8B030D-6E8A-4147-A177-3AD203B41FA5}">
                      <a16:colId xmlns:a16="http://schemas.microsoft.com/office/drawing/2014/main" val="3837173795"/>
                    </a:ext>
                  </a:extLst>
                </a:gridCol>
                <a:gridCol w="910557">
                  <a:extLst>
                    <a:ext uri="{9D8B030D-6E8A-4147-A177-3AD203B41FA5}">
                      <a16:colId xmlns:a16="http://schemas.microsoft.com/office/drawing/2014/main" val="4096235868"/>
                    </a:ext>
                  </a:extLst>
                </a:gridCol>
                <a:gridCol w="717408">
                  <a:extLst>
                    <a:ext uri="{9D8B030D-6E8A-4147-A177-3AD203B41FA5}">
                      <a16:colId xmlns:a16="http://schemas.microsoft.com/office/drawing/2014/main" val="2812136390"/>
                    </a:ext>
                  </a:extLst>
                </a:gridCol>
                <a:gridCol w="979538">
                  <a:extLst>
                    <a:ext uri="{9D8B030D-6E8A-4147-A177-3AD203B41FA5}">
                      <a16:colId xmlns:a16="http://schemas.microsoft.com/office/drawing/2014/main" val="337431166"/>
                    </a:ext>
                  </a:extLst>
                </a:gridCol>
                <a:gridCol w="800186">
                  <a:extLst>
                    <a:ext uri="{9D8B030D-6E8A-4147-A177-3AD203B41FA5}">
                      <a16:colId xmlns:a16="http://schemas.microsoft.com/office/drawing/2014/main" val="3907137289"/>
                    </a:ext>
                  </a:extLst>
                </a:gridCol>
                <a:gridCol w="910557">
                  <a:extLst>
                    <a:ext uri="{9D8B030D-6E8A-4147-A177-3AD203B41FA5}">
                      <a16:colId xmlns:a16="http://schemas.microsoft.com/office/drawing/2014/main" val="2638932552"/>
                    </a:ext>
                  </a:extLst>
                </a:gridCol>
                <a:gridCol w="772593">
                  <a:extLst>
                    <a:ext uri="{9D8B030D-6E8A-4147-A177-3AD203B41FA5}">
                      <a16:colId xmlns:a16="http://schemas.microsoft.com/office/drawing/2014/main" val="126647115"/>
                    </a:ext>
                  </a:extLst>
                </a:gridCol>
                <a:gridCol w="924353">
                  <a:extLst>
                    <a:ext uri="{9D8B030D-6E8A-4147-A177-3AD203B41FA5}">
                      <a16:colId xmlns:a16="http://schemas.microsoft.com/office/drawing/2014/main" val="1829535893"/>
                    </a:ext>
                  </a:extLst>
                </a:gridCol>
              </a:tblGrid>
              <a:tr h="561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Life*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Pension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Medical - Under Life Insurance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A&amp;H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42167"/>
                  </a:ext>
                </a:extLst>
              </a:tr>
              <a:tr h="598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25255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Misr Insurance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267767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91825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Allianz -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767268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 -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(0.03)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006576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(0.03)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5991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976511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54148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Misr Insurance 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11909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MetLife 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88197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Allianz - Life 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188877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AXA - Life 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117950"/>
                  </a:ext>
                </a:extLst>
              </a:tr>
              <a:tr h="299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Others %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55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7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8124823" cy="657953"/>
          </a:xfrm>
        </p:spPr>
        <p:txBody>
          <a:bodyPr/>
          <a:lstStyle/>
          <a:p>
            <a:r>
              <a:rPr lang="en-US" sz="2800" dirty="0"/>
              <a:t>Medical Business – Life &amp; General 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CBAE1-F578-41A5-B4CC-83C4D236A4C5}"/>
              </a:ext>
            </a:extLst>
          </p:cNvPr>
          <p:cNvSpPr txBox="1"/>
          <p:nvPr/>
        </p:nvSpPr>
        <p:spPr>
          <a:xfrm>
            <a:off x="777630" y="5945006"/>
            <a:ext cx="7254502" cy="4334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*Expenses include: Net Paid Claims, Change in Outstanding Claims, Acquisition Expenses, Maintenance Expenses and Other Operating Expenses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0CBD5-5784-40C6-B4FF-BA1177FFCE4E}"/>
              </a:ext>
            </a:extLst>
          </p:cNvPr>
          <p:cNvSpPr txBox="1"/>
          <p:nvPr/>
        </p:nvSpPr>
        <p:spPr>
          <a:xfrm>
            <a:off x="1804517" y="2681017"/>
            <a:ext cx="994299" cy="22194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A0CF0-6E10-46BC-B881-FA13032486DF}"/>
              </a:ext>
            </a:extLst>
          </p:cNvPr>
          <p:cNvSpPr txBox="1"/>
          <p:nvPr/>
        </p:nvSpPr>
        <p:spPr>
          <a:xfrm>
            <a:off x="2828747" y="1998953"/>
            <a:ext cx="994299" cy="65795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Licensed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1F90D43-6C02-4568-9A36-CE0A4450D504}"/>
              </a:ext>
            </a:extLst>
          </p:cNvPr>
          <p:cNvCxnSpPr/>
          <p:nvPr/>
        </p:nvCxnSpPr>
        <p:spPr>
          <a:xfrm flipV="1">
            <a:off x="4061798" y="1998953"/>
            <a:ext cx="980715" cy="819705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1A13E7-03FC-41A1-9D6E-4957618BC9AC}"/>
              </a:ext>
            </a:extLst>
          </p:cNvPr>
          <p:cNvSpPr txBox="1"/>
          <p:nvPr/>
        </p:nvSpPr>
        <p:spPr>
          <a:xfrm>
            <a:off x="5446889" y="2062357"/>
            <a:ext cx="2463112" cy="73474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MetLife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1.4B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76% of Life Market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29% of Total Market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B86B7D-2298-4242-ACF4-541E94F6A79C}"/>
              </a:ext>
            </a:extLst>
          </p:cNvPr>
          <p:cNvSpPr/>
          <p:nvPr/>
        </p:nvSpPr>
        <p:spPr>
          <a:xfrm>
            <a:off x="5361164" y="1645886"/>
            <a:ext cx="2548837" cy="1567832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2FD0B-28EF-45B2-8A76-D39078D8CC1B}"/>
              </a:ext>
            </a:extLst>
          </p:cNvPr>
          <p:cNvSpPr txBox="1"/>
          <p:nvPr/>
        </p:nvSpPr>
        <p:spPr>
          <a:xfrm>
            <a:off x="1563679" y="854209"/>
            <a:ext cx="1802167" cy="22194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>
              <a:defRPr sz="19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9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Premiums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923451A-F32D-46C4-8874-610CF3CD2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54003"/>
              </p:ext>
            </p:extLst>
          </p:nvPr>
        </p:nvGraphicFramePr>
        <p:xfrm>
          <a:off x="-133164" y="1155788"/>
          <a:ext cx="5494328" cy="305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8C8133-D220-4B1F-9861-BCD7DD933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88499"/>
              </p:ext>
            </p:extLst>
          </p:nvPr>
        </p:nvGraphicFramePr>
        <p:xfrm>
          <a:off x="457200" y="4100399"/>
          <a:ext cx="8124822" cy="1704414"/>
        </p:xfrm>
        <a:graphic>
          <a:graphicData uri="http://schemas.openxmlformats.org/drawingml/2006/table">
            <a:tbl>
              <a:tblPr/>
              <a:tblGrid>
                <a:gridCol w="3033550">
                  <a:extLst>
                    <a:ext uri="{9D8B030D-6E8A-4147-A177-3AD203B41FA5}">
                      <a16:colId xmlns:a16="http://schemas.microsoft.com/office/drawing/2014/main" val="3695175687"/>
                    </a:ext>
                  </a:extLst>
                </a:gridCol>
                <a:gridCol w="1124322">
                  <a:extLst>
                    <a:ext uri="{9D8B030D-6E8A-4147-A177-3AD203B41FA5}">
                      <a16:colId xmlns:a16="http://schemas.microsoft.com/office/drawing/2014/main" val="3421253352"/>
                    </a:ext>
                  </a:extLst>
                </a:gridCol>
                <a:gridCol w="1018255">
                  <a:extLst>
                    <a:ext uri="{9D8B030D-6E8A-4147-A177-3AD203B41FA5}">
                      <a16:colId xmlns:a16="http://schemas.microsoft.com/office/drawing/2014/main" val="3074604771"/>
                    </a:ext>
                  </a:extLst>
                </a:gridCol>
                <a:gridCol w="1591023">
                  <a:extLst>
                    <a:ext uri="{9D8B030D-6E8A-4147-A177-3AD203B41FA5}">
                      <a16:colId xmlns:a16="http://schemas.microsoft.com/office/drawing/2014/main" val="1910551536"/>
                    </a:ext>
                  </a:extLst>
                </a:gridCol>
                <a:gridCol w="1357672">
                  <a:extLst>
                    <a:ext uri="{9D8B030D-6E8A-4147-A177-3AD203B41FA5}">
                      <a16:colId xmlns:a16="http://schemas.microsoft.com/office/drawing/2014/main" val="89392106"/>
                    </a:ext>
                  </a:extLst>
                </a:gridCol>
              </a:tblGrid>
              <a:tr h="50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 Market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85043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Misr Insurance (Life &amp; General)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26731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74702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 -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921418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57497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Allianz -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80828"/>
                  </a:ext>
                </a:extLst>
              </a:tr>
              <a:tr h="200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1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5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8124823" cy="657953"/>
          </a:xfrm>
        </p:spPr>
        <p:txBody>
          <a:bodyPr/>
          <a:lstStyle/>
          <a:p>
            <a:r>
              <a:rPr lang="en-US" sz="2800" dirty="0"/>
              <a:t>A&amp;H Business – Life &amp; General 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CBAE1-F578-41A5-B4CC-83C4D236A4C5}"/>
              </a:ext>
            </a:extLst>
          </p:cNvPr>
          <p:cNvSpPr txBox="1"/>
          <p:nvPr/>
        </p:nvSpPr>
        <p:spPr>
          <a:xfrm>
            <a:off x="777630" y="5945006"/>
            <a:ext cx="7254502" cy="4334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*Expenses include: Net Paid Claims, Change in Outstanding Claims, Acquisition Expenses, Maintenance Expenses and Other Operating Expenses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0CBD5-5784-40C6-B4FF-BA1177FFCE4E}"/>
              </a:ext>
            </a:extLst>
          </p:cNvPr>
          <p:cNvSpPr txBox="1"/>
          <p:nvPr/>
        </p:nvSpPr>
        <p:spPr>
          <a:xfrm>
            <a:off x="1804517" y="2681017"/>
            <a:ext cx="994299" cy="22194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A0CF0-6E10-46BC-B881-FA13032486DF}"/>
              </a:ext>
            </a:extLst>
          </p:cNvPr>
          <p:cNvSpPr txBox="1"/>
          <p:nvPr/>
        </p:nvSpPr>
        <p:spPr>
          <a:xfrm>
            <a:off x="2828747" y="1998953"/>
            <a:ext cx="994299" cy="65795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Licensed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1F90D43-6C02-4568-9A36-CE0A4450D504}"/>
              </a:ext>
            </a:extLst>
          </p:cNvPr>
          <p:cNvCxnSpPr/>
          <p:nvPr/>
        </p:nvCxnSpPr>
        <p:spPr>
          <a:xfrm flipV="1">
            <a:off x="4061798" y="1998953"/>
            <a:ext cx="980715" cy="819705"/>
          </a:xfrm>
          <a:prstGeom prst="bentConnector3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1A13E7-03FC-41A1-9D6E-4957618BC9AC}"/>
              </a:ext>
            </a:extLst>
          </p:cNvPr>
          <p:cNvSpPr txBox="1"/>
          <p:nvPr/>
        </p:nvSpPr>
        <p:spPr>
          <a:xfrm>
            <a:off x="5446889" y="2062357"/>
            <a:ext cx="2463112" cy="73474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MetLife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0.1B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97% of Life Market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7% of Total Market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B86B7D-2298-4242-ACF4-541E94F6A79C}"/>
              </a:ext>
            </a:extLst>
          </p:cNvPr>
          <p:cNvSpPr/>
          <p:nvPr/>
        </p:nvSpPr>
        <p:spPr>
          <a:xfrm>
            <a:off x="5361164" y="1645886"/>
            <a:ext cx="2548837" cy="1567832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F9221-98AA-47F7-B597-58AEEC6FD6BE}"/>
              </a:ext>
            </a:extLst>
          </p:cNvPr>
          <p:cNvSpPr txBox="1"/>
          <p:nvPr/>
        </p:nvSpPr>
        <p:spPr>
          <a:xfrm>
            <a:off x="1739142" y="2335770"/>
            <a:ext cx="994299" cy="22194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F1E3C-CF4A-4C61-82B4-19DF7A9B61A0}"/>
              </a:ext>
            </a:extLst>
          </p:cNvPr>
          <p:cNvSpPr txBox="1"/>
          <p:nvPr/>
        </p:nvSpPr>
        <p:spPr>
          <a:xfrm>
            <a:off x="1563679" y="854209"/>
            <a:ext cx="1802167" cy="22194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>
              <a:defRPr sz="19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9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Premiums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549A861-B44E-4C8F-94E2-3BBCD77B8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96658"/>
              </p:ext>
            </p:extLst>
          </p:nvPr>
        </p:nvGraphicFramePr>
        <p:xfrm>
          <a:off x="-319596" y="1155788"/>
          <a:ext cx="5557422" cy="282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DB2005-D6C9-4621-99FB-6D8863E21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94052"/>
              </p:ext>
            </p:extLst>
          </p:nvPr>
        </p:nvGraphicFramePr>
        <p:xfrm>
          <a:off x="301391" y="4167547"/>
          <a:ext cx="8407604" cy="1637269"/>
        </p:xfrm>
        <a:graphic>
          <a:graphicData uri="http://schemas.openxmlformats.org/drawingml/2006/table">
            <a:tbl>
              <a:tblPr/>
              <a:tblGrid>
                <a:gridCol w="3139131">
                  <a:extLst>
                    <a:ext uri="{9D8B030D-6E8A-4147-A177-3AD203B41FA5}">
                      <a16:colId xmlns:a16="http://schemas.microsoft.com/office/drawing/2014/main" val="4256370705"/>
                    </a:ext>
                  </a:extLst>
                </a:gridCol>
                <a:gridCol w="1163454">
                  <a:extLst>
                    <a:ext uri="{9D8B030D-6E8A-4147-A177-3AD203B41FA5}">
                      <a16:colId xmlns:a16="http://schemas.microsoft.com/office/drawing/2014/main" val="2922875936"/>
                    </a:ext>
                  </a:extLst>
                </a:gridCol>
                <a:gridCol w="1053695">
                  <a:extLst>
                    <a:ext uri="{9D8B030D-6E8A-4147-A177-3AD203B41FA5}">
                      <a16:colId xmlns:a16="http://schemas.microsoft.com/office/drawing/2014/main" val="715303074"/>
                    </a:ext>
                  </a:extLst>
                </a:gridCol>
                <a:gridCol w="1646398">
                  <a:extLst>
                    <a:ext uri="{9D8B030D-6E8A-4147-A177-3AD203B41FA5}">
                      <a16:colId xmlns:a16="http://schemas.microsoft.com/office/drawing/2014/main" val="2225620808"/>
                    </a:ext>
                  </a:extLst>
                </a:gridCol>
                <a:gridCol w="1404926">
                  <a:extLst>
                    <a:ext uri="{9D8B030D-6E8A-4147-A177-3AD203B41FA5}">
                      <a16:colId xmlns:a16="http://schemas.microsoft.com/office/drawing/2014/main" val="1614937140"/>
                    </a:ext>
                  </a:extLst>
                </a:gridCol>
              </a:tblGrid>
              <a:tr h="481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Total Market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08890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Misr Insurance (Life &amp; General)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73374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58766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 -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529280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Egyptian Takaful Insurance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306773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Allianz -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275744"/>
                  </a:ext>
                </a:extLst>
              </a:tr>
              <a:tr h="19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717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98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5" y="465135"/>
            <a:ext cx="8203190" cy="657953"/>
          </a:xfrm>
        </p:spPr>
        <p:txBody>
          <a:bodyPr/>
          <a:lstStyle/>
          <a:p>
            <a:r>
              <a:rPr lang="en-US" sz="2800" dirty="0"/>
              <a:t>Investment Return in Life Market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DC2F8-87F9-401C-91A0-979E18064B79}"/>
              </a:ext>
            </a:extLst>
          </p:cNvPr>
          <p:cNvSpPr txBox="1"/>
          <p:nvPr/>
        </p:nvSpPr>
        <p:spPr>
          <a:xfrm>
            <a:off x="598030" y="1257870"/>
            <a:ext cx="2703803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Return*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A75C98-2861-423E-82A6-9EE7F2D64AC2}"/>
              </a:ext>
            </a:extLst>
          </p:cNvPr>
          <p:cNvSpPr txBox="1"/>
          <p:nvPr/>
        </p:nvSpPr>
        <p:spPr>
          <a:xfrm>
            <a:off x="470405" y="5321252"/>
            <a:ext cx="8263342" cy="75819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*The Investment Return is obtained by taking the average of the factors for all companies related. </a:t>
            </a:r>
          </a:p>
          <a:p>
            <a:r>
              <a:rPr lang="en-US" sz="1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investment return is calculated as: 2*(Net Investment Income + Investment Income from UL money market funds &amp; pension)/ (Reserves at beginning of the period + Reserves at end of the period + net investment income)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176E57-2BE3-4322-9313-4F9D264C0A60}"/>
              </a:ext>
            </a:extLst>
          </p:cNvPr>
          <p:cNvSpPr txBox="1"/>
          <p:nvPr/>
        </p:nvSpPr>
        <p:spPr>
          <a:xfrm>
            <a:off x="643454" y="1876578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sz="2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1D361B-F7DF-48D3-91BD-F530988EB944}"/>
              </a:ext>
            </a:extLst>
          </p:cNvPr>
          <p:cNvSpPr txBox="1"/>
          <p:nvPr/>
        </p:nvSpPr>
        <p:spPr>
          <a:xfrm>
            <a:off x="2491875" y="1876578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2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7E5546-9164-43F8-9046-A3BC9E6177FA}"/>
              </a:ext>
            </a:extLst>
          </p:cNvPr>
          <p:cNvSpPr txBox="1"/>
          <p:nvPr/>
        </p:nvSpPr>
        <p:spPr>
          <a:xfrm>
            <a:off x="1528472" y="1876578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21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A49A0E-D1FE-4FF6-9E74-43AB4923867A}"/>
              </a:ext>
            </a:extLst>
          </p:cNvPr>
          <p:cNvSpPr txBox="1"/>
          <p:nvPr/>
        </p:nvSpPr>
        <p:spPr>
          <a:xfrm>
            <a:off x="659383" y="2404268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7442F0-855E-4F70-8148-9865473E023A}"/>
              </a:ext>
            </a:extLst>
          </p:cNvPr>
          <p:cNvSpPr txBox="1"/>
          <p:nvPr/>
        </p:nvSpPr>
        <p:spPr>
          <a:xfrm>
            <a:off x="1573825" y="2390630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6FFE84-8530-42D9-B226-A55E72E63299}"/>
              </a:ext>
            </a:extLst>
          </p:cNvPr>
          <p:cNvSpPr txBox="1"/>
          <p:nvPr/>
        </p:nvSpPr>
        <p:spPr>
          <a:xfrm>
            <a:off x="2476225" y="2400462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67F0234-EECA-41CC-BE1D-E06213D5F62F}"/>
              </a:ext>
            </a:extLst>
          </p:cNvPr>
          <p:cNvSpPr txBox="1"/>
          <p:nvPr/>
        </p:nvSpPr>
        <p:spPr>
          <a:xfrm>
            <a:off x="5539795" y="1454817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4D534-FF46-440B-B18D-4FDD4A30496A}"/>
              </a:ext>
            </a:extLst>
          </p:cNvPr>
          <p:cNvSpPr txBox="1"/>
          <p:nvPr/>
        </p:nvSpPr>
        <p:spPr>
          <a:xfrm>
            <a:off x="6726333" y="1487701"/>
            <a:ext cx="1089057" cy="33431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9.3%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C67CDC2-DD3D-4519-93E4-24223BC03521}"/>
              </a:ext>
            </a:extLst>
          </p:cNvPr>
          <p:cNvSpPr/>
          <p:nvPr/>
        </p:nvSpPr>
        <p:spPr>
          <a:xfrm>
            <a:off x="5392667" y="1332196"/>
            <a:ext cx="2703803" cy="1253562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8B665-7B81-4F66-9F1F-2B159A012655}"/>
              </a:ext>
            </a:extLst>
          </p:cNvPr>
          <p:cNvSpPr txBox="1"/>
          <p:nvPr/>
        </p:nvSpPr>
        <p:spPr>
          <a:xfrm>
            <a:off x="5539795" y="1819363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Allianz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2D6C36-2736-414F-82C7-2D1CC003B048}"/>
              </a:ext>
            </a:extLst>
          </p:cNvPr>
          <p:cNvSpPr txBox="1"/>
          <p:nvPr/>
        </p:nvSpPr>
        <p:spPr>
          <a:xfrm>
            <a:off x="6726333" y="1852247"/>
            <a:ext cx="1089057" cy="33431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2051D9-0FAE-4988-AC1C-0553B757CC48}"/>
              </a:ext>
            </a:extLst>
          </p:cNvPr>
          <p:cNvSpPr txBox="1"/>
          <p:nvPr/>
        </p:nvSpPr>
        <p:spPr>
          <a:xfrm>
            <a:off x="5538816" y="2192736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AXA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60A188-41C3-49EE-8E23-0EDEA2A2F3E9}"/>
              </a:ext>
            </a:extLst>
          </p:cNvPr>
          <p:cNvSpPr txBox="1"/>
          <p:nvPr/>
        </p:nvSpPr>
        <p:spPr>
          <a:xfrm>
            <a:off x="6716476" y="2225620"/>
            <a:ext cx="1089057" cy="33431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9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13.6%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DD337E-2F8D-4026-92E9-575BA2B53359}"/>
              </a:ext>
            </a:extLst>
          </p:cNvPr>
          <p:cNvCxnSpPr/>
          <p:nvPr/>
        </p:nvCxnSpPr>
        <p:spPr>
          <a:xfrm>
            <a:off x="3657600" y="1961961"/>
            <a:ext cx="113634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2E6766-9A01-42EB-BB74-FDBDFE4032D0}"/>
              </a:ext>
            </a:extLst>
          </p:cNvPr>
          <p:cNvSpPr txBox="1"/>
          <p:nvPr/>
        </p:nvSpPr>
        <p:spPr>
          <a:xfrm>
            <a:off x="695494" y="3383642"/>
            <a:ext cx="2081763" cy="31269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MetLife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F42B1-A127-4FAD-A742-C2AF78B64788}"/>
              </a:ext>
            </a:extLst>
          </p:cNvPr>
          <p:cNvSpPr txBox="1"/>
          <p:nvPr/>
        </p:nvSpPr>
        <p:spPr>
          <a:xfrm>
            <a:off x="1264890" y="4341230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4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59D13-A1EC-4562-87A3-AA58A656B519}"/>
              </a:ext>
            </a:extLst>
          </p:cNvPr>
          <p:cNvSpPr txBox="1"/>
          <p:nvPr/>
        </p:nvSpPr>
        <p:spPr>
          <a:xfrm>
            <a:off x="736841" y="3696338"/>
            <a:ext cx="2081763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Excluding UL Money Market Funds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Pension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B7B098-CA26-4E6C-B4C0-BA89457A0E68}"/>
              </a:ext>
            </a:extLst>
          </p:cNvPr>
          <p:cNvSpPr txBox="1"/>
          <p:nvPr/>
        </p:nvSpPr>
        <p:spPr>
          <a:xfrm>
            <a:off x="3494165" y="3381318"/>
            <a:ext cx="2081763" cy="31269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MetLife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98A7E7-B2A0-4EBD-869D-0E3DB62B80F0}"/>
              </a:ext>
            </a:extLst>
          </p:cNvPr>
          <p:cNvSpPr txBox="1"/>
          <p:nvPr/>
        </p:nvSpPr>
        <p:spPr>
          <a:xfrm>
            <a:off x="3978595" y="4265413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4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10.6%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24DF6DE-9FA5-4B19-889F-6AF5F1C64A94}"/>
              </a:ext>
            </a:extLst>
          </p:cNvPr>
          <p:cNvSpPr/>
          <p:nvPr/>
        </p:nvSpPr>
        <p:spPr>
          <a:xfrm>
            <a:off x="3721941" y="3163986"/>
            <a:ext cx="1578033" cy="149497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CF0299-4397-4FEC-A3A9-7A9A067D4E19}"/>
              </a:ext>
            </a:extLst>
          </p:cNvPr>
          <p:cNvSpPr txBox="1"/>
          <p:nvPr/>
        </p:nvSpPr>
        <p:spPr>
          <a:xfrm>
            <a:off x="3491123" y="3694014"/>
            <a:ext cx="2081763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 Investment Return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2783BC-EA7F-4B10-BE6F-41ADC96A0255}"/>
              </a:ext>
            </a:extLst>
          </p:cNvPr>
          <p:cNvSpPr txBox="1"/>
          <p:nvPr/>
        </p:nvSpPr>
        <p:spPr>
          <a:xfrm>
            <a:off x="6110773" y="3368726"/>
            <a:ext cx="2081763" cy="31269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MetLife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BF7F94-ECA6-400C-B03A-AD417AFEFD6B}"/>
              </a:ext>
            </a:extLst>
          </p:cNvPr>
          <p:cNvSpPr txBox="1"/>
          <p:nvPr/>
        </p:nvSpPr>
        <p:spPr>
          <a:xfrm>
            <a:off x="6643614" y="4240111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4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4FD1EA-7B14-458D-AE86-4946E801397E}"/>
              </a:ext>
            </a:extLst>
          </p:cNvPr>
          <p:cNvSpPr txBox="1"/>
          <p:nvPr/>
        </p:nvSpPr>
        <p:spPr>
          <a:xfrm>
            <a:off x="6152120" y="3681422"/>
            <a:ext cx="2081763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 Investment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3B02772-9AED-46BC-BEB0-C664B8E50F03}"/>
              </a:ext>
            </a:extLst>
          </p:cNvPr>
          <p:cNvSpPr/>
          <p:nvPr/>
        </p:nvSpPr>
        <p:spPr>
          <a:xfrm>
            <a:off x="6385164" y="3187025"/>
            <a:ext cx="1578033" cy="149497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B94D5D-1845-442B-BAB3-F202F0741097}"/>
              </a:ext>
            </a:extLst>
          </p:cNvPr>
          <p:cNvSpPr/>
          <p:nvPr/>
        </p:nvSpPr>
        <p:spPr>
          <a:xfrm>
            <a:off x="1001842" y="3148856"/>
            <a:ext cx="1578033" cy="149497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7517422" cy="657953"/>
          </a:xfrm>
        </p:spPr>
        <p:txBody>
          <a:bodyPr/>
          <a:lstStyle/>
          <a:p>
            <a:r>
              <a:rPr lang="en-US" sz="2800" dirty="0"/>
              <a:t>Expense Factors in Life Market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4E21F-48DC-4AA9-B91D-A9D8D062E04E}"/>
              </a:ext>
            </a:extLst>
          </p:cNvPr>
          <p:cNvSpPr txBox="1"/>
          <p:nvPr/>
        </p:nvSpPr>
        <p:spPr>
          <a:xfrm>
            <a:off x="310558" y="1951824"/>
            <a:ext cx="2523439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Expense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DC2F8-87F9-401C-91A0-979E18064B79}"/>
              </a:ext>
            </a:extLst>
          </p:cNvPr>
          <p:cNvSpPr txBox="1"/>
          <p:nvPr/>
        </p:nvSpPr>
        <p:spPr>
          <a:xfrm>
            <a:off x="3618905" y="1960485"/>
            <a:ext cx="2701967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Expense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E8DD6C-1BED-4A71-A2F9-EC229D434D90}"/>
              </a:ext>
            </a:extLst>
          </p:cNvPr>
          <p:cNvSpPr txBox="1"/>
          <p:nvPr/>
        </p:nvSpPr>
        <p:spPr>
          <a:xfrm>
            <a:off x="339969" y="240527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7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38032E-1950-419E-9EC5-5EC7C0D10D3A}"/>
              </a:ext>
            </a:extLst>
          </p:cNvPr>
          <p:cNvSpPr txBox="1"/>
          <p:nvPr/>
        </p:nvSpPr>
        <p:spPr>
          <a:xfrm>
            <a:off x="2188390" y="2405277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3FA0C8-4CB7-49A9-A853-C21AA6C3A27D}"/>
              </a:ext>
            </a:extLst>
          </p:cNvPr>
          <p:cNvSpPr txBox="1"/>
          <p:nvPr/>
        </p:nvSpPr>
        <p:spPr>
          <a:xfrm>
            <a:off x="1224987" y="240527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8683A1-A5FE-46D5-B1CA-E45F5F9D1F56}"/>
              </a:ext>
            </a:extLst>
          </p:cNvPr>
          <p:cNvSpPr txBox="1"/>
          <p:nvPr/>
        </p:nvSpPr>
        <p:spPr>
          <a:xfrm>
            <a:off x="1157202" y="3590402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B7D40F-CB37-4B52-849F-9F5008D792CD}"/>
              </a:ext>
            </a:extLst>
          </p:cNvPr>
          <p:cNvSpPr txBox="1"/>
          <p:nvPr/>
        </p:nvSpPr>
        <p:spPr>
          <a:xfrm>
            <a:off x="284874" y="2755410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372524-3CD1-41F6-B3E0-E4EFFF19E8E0}"/>
              </a:ext>
            </a:extLst>
          </p:cNvPr>
          <p:cNvSpPr txBox="1"/>
          <p:nvPr/>
        </p:nvSpPr>
        <p:spPr>
          <a:xfrm>
            <a:off x="1199316" y="2741772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9CA272-9397-4FD0-BA0F-2A5C02EA7417}"/>
              </a:ext>
            </a:extLst>
          </p:cNvPr>
          <p:cNvSpPr txBox="1"/>
          <p:nvPr/>
        </p:nvSpPr>
        <p:spPr>
          <a:xfrm>
            <a:off x="2101716" y="2751604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D41AB3-852A-45FF-B8D3-AD5BB7087A89}"/>
              </a:ext>
            </a:extLst>
          </p:cNvPr>
          <p:cNvSpPr txBox="1"/>
          <p:nvPr/>
        </p:nvSpPr>
        <p:spPr>
          <a:xfrm>
            <a:off x="1072845" y="3934594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106%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A75C98-2861-423E-82A6-9EE7F2D64AC2}"/>
              </a:ext>
            </a:extLst>
          </p:cNvPr>
          <p:cNvSpPr txBox="1"/>
          <p:nvPr/>
        </p:nvSpPr>
        <p:spPr>
          <a:xfrm>
            <a:off x="1193312" y="5631906"/>
            <a:ext cx="7719869" cy="94743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*All expense factors are obtained by taking the average of the factors for all related companies.</a:t>
            </a:r>
          </a:p>
          <a:p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-Acquisition Expense is calculated as: (total acquisition expense + commissions)/ new business premium</a:t>
            </a:r>
          </a:p>
          <a:p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-Maintenance Expense is calculated as: maintenance expense/ total premium</a:t>
            </a:r>
          </a:p>
          <a:p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-Total Expense is calculated as: (total acquisition expense + commissions + maintenance expense)/ total premium</a:t>
            </a:r>
          </a:p>
          <a:p>
            <a:endParaRPr lang="en-US" sz="1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9EABD7-DD58-43D6-A430-6BAF1EB1E630}"/>
              </a:ext>
            </a:extLst>
          </p:cNvPr>
          <p:cNvSpPr/>
          <p:nvPr/>
        </p:nvSpPr>
        <p:spPr>
          <a:xfrm>
            <a:off x="1006880" y="3250948"/>
            <a:ext cx="1200138" cy="122324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176E57-2BE3-4322-9313-4F9D264C0A60}"/>
              </a:ext>
            </a:extLst>
          </p:cNvPr>
          <p:cNvSpPr txBox="1"/>
          <p:nvPr/>
        </p:nvSpPr>
        <p:spPr>
          <a:xfrm>
            <a:off x="3581973" y="2418122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1D361B-F7DF-48D3-91BD-F530988EB944}"/>
              </a:ext>
            </a:extLst>
          </p:cNvPr>
          <p:cNvSpPr txBox="1"/>
          <p:nvPr/>
        </p:nvSpPr>
        <p:spPr>
          <a:xfrm>
            <a:off x="5430394" y="2418122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7E5546-9164-43F8-9046-A3BC9E6177FA}"/>
              </a:ext>
            </a:extLst>
          </p:cNvPr>
          <p:cNvSpPr txBox="1"/>
          <p:nvPr/>
        </p:nvSpPr>
        <p:spPr>
          <a:xfrm>
            <a:off x="4466991" y="2418122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A49A0E-D1FE-4FF6-9E74-43AB4923867A}"/>
              </a:ext>
            </a:extLst>
          </p:cNvPr>
          <p:cNvSpPr txBox="1"/>
          <p:nvPr/>
        </p:nvSpPr>
        <p:spPr>
          <a:xfrm>
            <a:off x="3526878" y="2768255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7442F0-855E-4F70-8148-9865473E023A}"/>
              </a:ext>
            </a:extLst>
          </p:cNvPr>
          <p:cNvSpPr txBox="1"/>
          <p:nvPr/>
        </p:nvSpPr>
        <p:spPr>
          <a:xfrm>
            <a:off x="4441320" y="2754617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6FFE84-8530-42D9-B226-A55E72E63299}"/>
              </a:ext>
            </a:extLst>
          </p:cNvPr>
          <p:cNvSpPr txBox="1"/>
          <p:nvPr/>
        </p:nvSpPr>
        <p:spPr>
          <a:xfrm>
            <a:off x="5343720" y="2764449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1FC182-5DCE-438D-B484-7BBF14117337}"/>
              </a:ext>
            </a:extLst>
          </p:cNvPr>
          <p:cNvCxnSpPr>
            <a:cxnSpLocks/>
          </p:cNvCxnSpPr>
          <p:nvPr/>
        </p:nvCxnSpPr>
        <p:spPr>
          <a:xfrm>
            <a:off x="6413710" y="1558519"/>
            <a:ext cx="0" cy="368384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7F0234-EECA-41CC-BE1D-E06213D5F62F}"/>
              </a:ext>
            </a:extLst>
          </p:cNvPr>
          <p:cNvSpPr txBox="1"/>
          <p:nvPr/>
        </p:nvSpPr>
        <p:spPr>
          <a:xfrm>
            <a:off x="4412336" y="3597124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4D534-FF46-440B-B18D-4FDD4A30496A}"/>
              </a:ext>
            </a:extLst>
          </p:cNvPr>
          <p:cNvSpPr txBox="1"/>
          <p:nvPr/>
        </p:nvSpPr>
        <p:spPr>
          <a:xfrm>
            <a:off x="4327979" y="3941316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C67CDC2-DD3D-4519-93E4-24223BC03521}"/>
              </a:ext>
            </a:extLst>
          </p:cNvPr>
          <p:cNvSpPr/>
          <p:nvPr/>
        </p:nvSpPr>
        <p:spPr>
          <a:xfrm>
            <a:off x="4262014" y="3257670"/>
            <a:ext cx="1200138" cy="122324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99C287-5E36-4AF3-9335-2D2AEA5B5BAB}"/>
              </a:ext>
            </a:extLst>
          </p:cNvPr>
          <p:cNvSpPr txBox="1"/>
          <p:nvPr/>
        </p:nvSpPr>
        <p:spPr>
          <a:xfrm>
            <a:off x="6505737" y="1951880"/>
            <a:ext cx="2451007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Expense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694810-29BE-4AE1-9677-A8CB321C9983}"/>
              </a:ext>
            </a:extLst>
          </p:cNvPr>
          <p:cNvSpPr txBox="1"/>
          <p:nvPr/>
        </p:nvSpPr>
        <p:spPr>
          <a:xfrm>
            <a:off x="6468805" y="240951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7BD048-3C87-4D80-A94A-D7900832C190}"/>
              </a:ext>
            </a:extLst>
          </p:cNvPr>
          <p:cNvSpPr txBox="1"/>
          <p:nvPr/>
        </p:nvSpPr>
        <p:spPr>
          <a:xfrm>
            <a:off x="8317226" y="2409517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5BAA8A-A655-49E6-B808-E60A2FC43036}"/>
              </a:ext>
            </a:extLst>
          </p:cNvPr>
          <p:cNvSpPr txBox="1"/>
          <p:nvPr/>
        </p:nvSpPr>
        <p:spPr>
          <a:xfrm>
            <a:off x="7353823" y="240951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84E4D3-2CA8-4FD8-9F23-DF7F07C5BD92}"/>
              </a:ext>
            </a:extLst>
          </p:cNvPr>
          <p:cNvSpPr txBox="1"/>
          <p:nvPr/>
        </p:nvSpPr>
        <p:spPr>
          <a:xfrm>
            <a:off x="6413710" y="2759650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9B463A-B276-48F8-A32F-DD20A7CCE52E}"/>
              </a:ext>
            </a:extLst>
          </p:cNvPr>
          <p:cNvSpPr txBox="1"/>
          <p:nvPr/>
        </p:nvSpPr>
        <p:spPr>
          <a:xfrm>
            <a:off x="7328152" y="2746012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563C64-1E91-426B-81AC-44A920593216}"/>
              </a:ext>
            </a:extLst>
          </p:cNvPr>
          <p:cNvSpPr txBox="1"/>
          <p:nvPr/>
        </p:nvSpPr>
        <p:spPr>
          <a:xfrm>
            <a:off x="8230552" y="2755844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18B2D1-6E99-4958-A3B8-E15D00421794}"/>
              </a:ext>
            </a:extLst>
          </p:cNvPr>
          <p:cNvSpPr txBox="1"/>
          <p:nvPr/>
        </p:nvSpPr>
        <p:spPr>
          <a:xfrm>
            <a:off x="7299168" y="3588519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3C80E2-2F17-4644-A6C2-043A6A696B05}"/>
              </a:ext>
            </a:extLst>
          </p:cNvPr>
          <p:cNvSpPr txBox="1"/>
          <p:nvPr/>
        </p:nvSpPr>
        <p:spPr>
          <a:xfrm>
            <a:off x="7214811" y="3932711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DAAD6D1-7E92-4481-ADA0-5F4F6E8501E7}"/>
              </a:ext>
            </a:extLst>
          </p:cNvPr>
          <p:cNvSpPr/>
          <p:nvPr/>
        </p:nvSpPr>
        <p:spPr>
          <a:xfrm>
            <a:off x="7148846" y="3249065"/>
            <a:ext cx="1200138" cy="122324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8CA3EF-BBB4-40CC-88DB-5720BA99C8D2}"/>
              </a:ext>
            </a:extLst>
          </p:cNvPr>
          <p:cNvCxnSpPr>
            <a:cxnSpLocks/>
          </p:cNvCxnSpPr>
          <p:nvPr/>
        </p:nvCxnSpPr>
        <p:spPr>
          <a:xfrm>
            <a:off x="3277339" y="1561427"/>
            <a:ext cx="0" cy="368384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Egyptian Insurance Market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8203190" cy="657953"/>
          </a:xfrm>
        </p:spPr>
        <p:txBody>
          <a:bodyPr/>
          <a:lstStyle/>
          <a:p>
            <a:r>
              <a:rPr lang="en-US" sz="2800" dirty="0"/>
              <a:t>Cancelations &amp; Surrenders in Life Market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4E21F-48DC-4AA9-B91D-A9D8D062E04E}"/>
              </a:ext>
            </a:extLst>
          </p:cNvPr>
          <p:cNvSpPr txBox="1"/>
          <p:nvPr/>
        </p:nvSpPr>
        <p:spPr>
          <a:xfrm>
            <a:off x="1145060" y="1605597"/>
            <a:ext cx="2523439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Cancelation Ratio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DC2F8-87F9-401C-91A0-979E18064B79}"/>
              </a:ext>
            </a:extLst>
          </p:cNvPr>
          <p:cNvSpPr txBox="1"/>
          <p:nvPr/>
        </p:nvSpPr>
        <p:spPr>
          <a:xfrm>
            <a:off x="5536486" y="1614258"/>
            <a:ext cx="2451007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Surrender Ratio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E8DD6C-1BED-4A71-A2F9-EC229D434D90}"/>
              </a:ext>
            </a:extLst>
          </p:cNvPr>
          <p:cNvSpPr txBox="1"/>
          <p:nvPr/>
        </p:nvSpPr>
        <p:spPr>
          <a:xfrm>
            <a:off x="1174471" y="240527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17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38032E-1950-419E-9EC5-5EC7C0D10D3A}"/>
              </a:ext>
            </a:extLst>
          </p:cNvPr>
          <p:cNvSpPr txBox="1"/>
          <p:nvPr/>
        </p:nvSpPr>
        <p:spPr>
          <a:xfrm>
            <a:off x="3022892" y="2405277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3FA0C8-4CB7-49A9-A853-C21AA6C3A27D}"/>
              </a:ext>
            </a:extLst>
          </p:cNvPr>
          <p:cNvSpPr txBox="1"/>
          <p:nvPr/>
        </p:nvSpPr>
        <p:spPr>
          <a:xfrm>
            <a:off x="2059489" y="2405277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8683A1-A5FE-46D5-B1CA-E45F5F9D1F56}"/>
              </a:ext>
            </a:extLst>
          </p:cNvPr>
          <p:cNvSpPr txBox="1"/>
          <p:nvPr/>
        </p:nvSpPr>
        <p:spPr>
          <a:xfrm>
            <a:off x="1991704" y="3590402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B7D40F-CB37-4B52-849F-9F5008D792CD}"/>
              </a:ext>
            </a:extLst>
          </p:cNvPr>
          <p:cNvSpPr txBox="1"/>
          <p:nvPr/>
        </p:nvSpPr>
        <p:spPr>
          <a:xfrm>
            <a:off x="1119376" y="2755410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372524-3CD1-41F6-B3E0-E4EFFF19E8E0}"/>
              </a:ext>
            </a:extLst>
          </p:cNvPr>
          <p:cNvSpPr txBox="1"/>
          <p:nvPr/>
        </p:nvSpPr>
        <p:spPr>
          <a:xfrm>
            <a:off x="2033818" y="2741772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9CA272-9397-4FD0-BA0F-2A5C02EA7417}"/>
              </a:ext>
            </a:extLst>
          </p:cNvPr>
          <p:cNvSpPr txBox="1"/>
          <p:nvPr/>
        </p:nvSpPr>
        <p:spPr>
          <a:xfrm>
            <a:off x="2936218" y="2751604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D41AB3-852A-45FF-B8D3-AD5BB7087A89}"/>
              </a:ext>
            </a:extLst>
          </p:cNvPr>
          <p:cNvSpPr txBox="1"/>
          <p:nvPr/>
        </p:nvSpPr>
        <p:spPr>
          <a:xfrm>
            <a:off x="1907347" y="3934594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A75C98-2861-423E-82A6-9EE7F2D64AC2}"/>
              </a:ext>
            </a:extLst>
          </p:cNvPr>
          <p:cNvSpPr txBox="1"/>
          <p:nvPr/>
        </p:nvSpPr>
        <p:spPr>
          <a:xfrm>
            <a:off x="656980" y="5881889"/>
            <a:ext cx="8779983" cy="30410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*The Cancelation and Surrender Ratios are obtained by taking the average of the factors for all companies related.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9EABD7-DD58-43D6-A430-6BAF1EB1E630}"/>
              </a:ext>
            </a:extLst>
          </p:cNvPr>
          <p:cNvSpPr/>
          <p:nvPr/>
        </p:nvSpPr>
        <p:spPr>
          <a:xfrm>
            <a:off x="1841382" y="3250948"/>
            <a:ext cx="1200138" cy="122324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176E57-2BE3-4322-9313-4F9D264C0A60}"/>
              </a:ext>
            </a:extLst>
          </p:cNvPr>
          <p:cNvSpPr txBox="1"/>
          <p:nvPr/>
        </p:nvSpPr>
        <p:spPr>
          <a:xfrm>
            <a:off x="5499554" y="2418122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71D361B-F7DF-48D3-91BD-F530988EB944}"/>
              </a:ext>
            </a:extLst>
          </p:cNvPr>
          <p:cNvSpPr txBox="1"/>
          <p:nvPr/>
        </p:nvSpPr>
        <p:spPr>
          <a:xfrm>
            <a:off x="7347975" y="2418122"/>
            <a:ext cx="1312415" cy="4048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7E5546-9164-43F8-9046-A3BC9E6177FA}"/>
              </a:ext>
            </a:extLst>
          </p:cNvPr>
          <p:cNvSpPr txBox="1"/>
          <p:nvPr/>
        </p:nvSpPr>
        <p:spPr>
          <a:xfrm>
            <a:off x="6384572" y="2418122"/>
            <a:ext cx="1242873" cy="44388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  <a:r>
              <a:rPr lang="en-US" sz="1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A49A0E-D1FE-4FF6-9E74-43AB4923867A}"/>
              </a:ext>
            </a:extLst>
          </p:cNvPr>
          <p:cNvSpPr txBox="1"/>
          <p:nvPr/>
        </p:nvSpPr>
        <p:spPr>
          <a:xfrm>
            <a:off x="5444459" y="2768255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77442F0-855E-4F70-8148-9865473E023A}"/>
              </a:ext>
            </a:extLst>
          </p:cNvPr>
          <p:cNvSpPr txBox="1"/>
          <p:nvPr/>
        </p:nvSpPr>
        <p:spPr>
          <a:xfrm>
            <a:off x="6358901" y="2754617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6FFE84-8530-42D9-B226-A55E72E63299}"/>
              </a:ext>
            </a:extLst>
          </p:cNvPr>
          <p:cNvSpPr txBox="1"/>
          <p:nvPr/>
        </p:nvSpPr>
        <p:spPr>
          <a:xfrm>
            <a:off x="7261301" y="2764449"/>
            <a:ext cx="825608" cy="37511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1FC182-5DCE-438D-B484-7BBF14117337}"/>
              </a:ext>
            </a:extLst>
          </p:cNvPr>
          <p:cNvCxnSpPr>
            <a:cxnSpLocks/>
          </p:cNvCxnSpPr>
          <p:nvPr/>
        </p:nvCxnSpPr>
        <p:spPr>
          <a:xfrm>
            <a:off x="4572000" y="1501669"/>
            <a:ext cx="0" cy="368384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67F0234-EECA-41CC-BE1D-E06213D5F62F}"/>
              </a:ext>
            </a:extLst>
          </p:cNvPr>
          <p:cNvSpPr txBox="1"/>
          <p:nvPr/>
        </p:nvSpPr>
        <p:spPr>
          <a:xfrm>
            <a:off x="6329917" y="3597124"/>
            <a:ext cx="1639470" cy="33431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MetLife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3B4D534-FF46-440B-B18D-4FDD4A30496A}"/>
              </a:ext>
            </a:extLst>
          </p:cNvPr>
          <p:cNvSpPr txBox="1"/>
          <p:nvPr/>
        </p:nvSpPr>
        <p:spPr>
          <a:xfrm>
            <a:off x="6245560" y="3941316"/>
            <a:ext cx="1089057" cy="53960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C67CDC2-DD3D-4519-93E4-24223BC03521}"/>
              </a:ext>
            </a:extLst>
          </p:cNvPr>
          <p:cNvSpPr/>
          <p:nvPr/>
        </p:nvSpPr>
        <p:spPr>
          <a:xfrm>
            <a:off x="6179595" y="3257670"/>
            <a:ext cx="1200138" cy="122324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18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8158850" cy="657953"/>
          </a:xfrm>
        </p:spPr>
        <p:txBody>
          <a:bodyPr/>
          <a:lstStyle/>
          <a:p>
            <a:br>
              <a:rPr lang="en-US" sz="2000" dirty="0"/>
            </a:br>
            <a:endParaRPr lang="en-US" sz="32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2987" y="778248"/>
            <a:ext cx="8206758" cy="5172305"/>
          </a:xfrm>
          <a:ln>
            <a:noFill/>
          </a:ln>
        </p:spPr>
        <p:txBody>
          <a:bodyPr anchor="t">
            <a:normAutofit/>
          </a:bodyPr>
          <a:lstStyle/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Thank you</a:t>
            </a: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706" lvl="3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5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3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86"/>
            <a:ext cx="8158850" cy="657953"/>
          </a:xfrm>
        </p:spPr>
        <p:txBody>
          <a:bodyPr/>
          <a:lstStyle/>
          <a:p>
            <a:r>
              <a:rPr lang="en-US" sz="2800" dirty="0"/>
              <a:t>Total Market Overview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6BBE2E-D106-4D79-807D-60DEB4C612B2}"/>
              </a:ext>
            </a:extLst>
          </p:cNvPr>
          <p:cNvSpPr txBox="1"/>
          <p:nvPr/>
        </p:nvSpPr>
        <p:spPr>
          <a:xfrm>
            <a:off x="2453712" y="1436151"/>
            <a:ext cx="3753957" cy="50301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40 Insurance Companies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779F17D-A6BF-4866-AA6C-2BC5F52953A4}"/>
              </a:ext>
            </a:extLst>
          </p:cNvPr>
          <p:cNvSpPr/>
          <p:nvPr/>
        </p:nvSpPr>
        <p:spPr>
          <a:xfrm>
            <a:off x="577046" y="1109708"/>
            <a:ext cx="7925365" cy="103911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6D4E0AB-C348-49D6-8A44-032D888C4628}"/>
              </a:ext>
            </a:extLst>
          </p:cNvPr>
          <p:cNvSpPr txBox="1"/>
          <p:nvPr/>
        </p:nvSpPr>
        <p:spPr>
          <a:xfrm>
            <a:off x="796038" y="2368422"/>
            <a:ext cx="2525697" cy="416858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 Public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1F5647E-D0CD-40AF-A17D-0FC19548A28A}"/>
              </a:ext>
            </a:extLst>
          </p:cNvPr>
          <p:cNvSpPr/>
          <p:nvPr/>
        </p:nvSpPr>
        <p:spPr>
          <a:xfrm>
            <a:off x="577047" y="2146834"/>
            <a:ext cx="3297681" cy="6743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CA28D45-A53C-4CBF-991B-C74CEF384C3D}"/>
              </a:ext>
            </a:extLst>
          </p:cNvPr>
          <p:cNvSpPr/>
          <p:nvPr/>
        </p:nvSpPr>
        <p:spPr>
          <a:xfrm>
            <a:off x="3882137" y="2148768"/>
            <a:ext cx="4620275" cy="104508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EB6DE2-A500-4A86-A414-CA1009CF555B}"/>
              </a:ext>
            </a:extLst>
          </p:cNvPr>
          <p:cNvSpPr txBox="1"/>
          <p:nvPr/>
        </p:nvSpPr>
        <p:spPr>
          <a:xfrm>
            <a:off x="4564958" y="2470862"/>
            <a:ext cx="2998819" cy="42480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38 Private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9EC908F-1F9D-4A87-A99F-A0DDD333783E}"/>
              </a:ext>
            </a:extLst>
          </p:cNvPr>
          <p:cNvSpPr/>
          <p:nvPr/>
        </p:nvSpPr>
        <p:spPr>
          <a:xfrm>
            <a:off x="3882137" y="3193857"/>
            <a:ext cx="2128694" cy="649073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9B3B677-69EB-47F6-82AD-E84F8F30F6C1}"/>
              </a:ext>
            </a:extLst>
          </p:cNvPr>
          <p:cNvSpPr/>
          <p:nvPr/>
        </p:nvSpPr>
        <p:spPr>
          <a:xfrm>
            <a:off x="6010831" y="3193854"/>
            <a:ext cx="2498990" cy="7323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41A5C67-88C4-4EB8-9478-B137E6C302CB}"/>
              </a:ext>
            </a:extLst>
          </p:cNvPr>
          <p:cNvSpPr txBox="1"/>
          <p:nvPr/>
        </p:nvSpPr>
        <p:spPr>
          <a:xfrm>
            <a:off x="3953564" y="3389078"/>
            <a:ext cx="1959518" cy="260889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14 Life Insurance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BDF9C19-A8DA-4337-A56E-FB39C80B1EA8}"/>
              </a:ext>
            </a:extLst>
          </p:cNvPr>
          <p:cNvSpPr txBox="1"/>
          <p:nvPr/>
        </p:nvSpPr>
        <p:spPr>
          <a:xfrm>
            <a:off x="6010830" y="3385304"/>
            <a:ext cx="2581921" cy="26967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24 General Insurance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DFBC816-8351-4996-8F4E-13BE97279274}"/>
              </a:ext>
            </a:extLst>
          </p:cNvPr>
          <p:cNvSpPr/>
          <p:nvPr/>
        </p:nvSpPr>
        <p:spPr>
          <a:xfrm>
            <a:off x="581124" y="2821939"/>
            <a:ext cx="1588174" cy="38967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B35458F-9961-4773-B649-D5E0D35EE92E}"/>
              </a:ext>
            </a:extLst>
          </p:cNvPr>
          <p:cNvSpPr txBox="1"/>
          <p:nvPr/>
        </p:nvSpPr>
        <p:spPr>
          <a:xfrm>
            <a:off x="573713" y="2864638"/>
            <a:ext cx="1595585" cy="28393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Life Insurance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02D7681-F7D2-4F1D-931C-708C73A2BDFB}"/>
              </a:ext>
            </a:extLst>
          </p:cNvPr>
          <p:cNvSpPr/>
          <p:nvPr/>
        </p:nvSpPr>
        <p:spPr>
          <a:xfrm>
            <a:off x="2176707" y="2821939"/>
            <a:ext cx="1705430" cy="38967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ACBEC8E-10B8-4F1F-96F5-AB9AE4CDBE7B}"/>
              </a:ext>
            </a:extLst>
          </p:cNvPr>
          <p:cNvSpPr txBox="1"/>
          <p:nvPr/>
        </p:nvSpPr>
        <p:spPr>
          <a:xfrm>
            <a:off x="1978244" y="2878606"/>
            <a:ext cx="2123909" cy="283934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General Insurance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3598D-AB28-46D8-93D8-8B01B844F49C}"/>
              </a:ext>
            </a:extLst>
          </p:cNvPr>
          <p:cNvSpPr/>
          <p:nvPr/>
        </p:nvSpPr>
        <p:spPr>
          <a:xfrm>
            <a:off x="796038" y="5175674"/>
            <a:ext cx="2364412" cy="890983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10C8-C95D-4E33-8D93-66EC2A5D487A}"/>
              </a:ext>
            </a:extLst>
          </p:cNvPr>
          <p:cNvSpPr txBox="1"/>
          <p:nvPr/>
        </p:nvSpPr>
        <p:spPr>
          <a:xfrm>
            <a:off x="877413" y="5332256"/>
            <a:ext cx="2201662" cy="603681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18.5B Life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Gross Premiums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4E9D1-948F-4F88-BB24-0CAF561ADCA1}"/>
              </a:ext>
            </a:extLst>
          </p:cNvPr>
          <p:cNvSpPr/>
          <p:nvPr/>
        </p:nvSpPr>
        <p:spPr>
          <a:xfrm>
            <a:off x="3467019" y="5172083"/>
            <a:ext cx="2364412" cy="890983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8E973-30AA-44B4-B848-58DBC3F0FADA}"/>
              </a:ext>
            </a:extLst>
          </p:cNvPr>
          <p:cNvSpPr txBox="1"/>
          <p:nvPr/>
        </p:nvSpPr>
        <p:spPr>
          <a:xfrm>
            <a:off x="3548394" y="5328665"/>
            <a:ext cx="2201662" cy="603681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40.1B Total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Gross Premiums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F39182-953A-45C9-8437-B0F1E73DB87D}"/>
              </a:ext>
            </a:extLst>
          </p:cNvPr>
          <p:cNvSpPr/>
          <p:nvPr/>
        </p:nvSpPr>
        <p:spPr>
          <a:xfrm>
            <a:off x="6138000" y="5166797"/>
            <a:ext cx="2364412" cy="890983"/>
          </a:xfrm>
          <a:prstGeom prst="rect">
            <a:avLst/>
          </a:prstGeom>
          <a:noFill/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562990-D78C-41B1-9195-69C65CFA2AB5}"/>
              </a:ext>
            </a:extLst>
          </p:cNvPr>
          <p:cNvSpPr txBox="1"/>
          <p:nvPr/>
        </p:nvSpPr>
        <p:spPr>
          <a:xfrm>
            <a:off x="6138000" y="5300758"/>
            <a:ext cx="2396675" cy="603681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21.6B General Gross Premiums</a:t>
            </a:r>
          </a:p>
        </p:txBody>
      </p:sp>
    </p:spTree>
    <p:extLst>
      <p:ext uri="{BB962C8B-B14F-4D97-AF65-F5344CB8AC3E}">
        <p14:creationId xmlns:p14="http://schemas.microsoft.com/office/powerpoint/2010/main" val="143371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4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86"/>
            <a:ext cx="8158850" cy="657953"/>
          </a:xfrm>
        </p:spPr>
        <p:txBody>
          <a:bodyPr/>
          <a:lstStyle/>
          <a:p>
            <a:r>
              <a:rPr lang="en-US" sz="2800" dirty="0"/>
              <a:t>Life vs. General Gross Premiums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B19078A-EAD8-465A-9F3C-7DA8B24F5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731552"/>
              </p:ext>
            </p:extLst>
          </p:nvPr>
        </p:nvGraphicFramePr>
        <p:xfrm>
          <a:off x="240067" y="1420426"/>
          <a:ext cx="4429587" cy="223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FA870C7-311D-4261-AB67-8B752D584316}"/>
              </a:ext>
            </a:extLst>
          </p:cNvPr>
          <p:cNvSpPr txBox="1"/>
          <p:nvPr/>
        </p:nvSpPr>
        <p:spPr>
          <a:xfrm>
            <a:off x="457200" y="1040281"/>
            <a:ext cx="2805731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Gross Premiums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48956F-BBBC-4D5A-8B48-408F746428D4}"/>
              </a:ext>
            </a:extLst>
          </p:cNvPr>
          <p:cNvSpPr txBox="1"/>
          <p:nvPr/>
        </p:nvSpPr>
        <p:spPr>
          <a:xfrm>
            <a:off x="667692" y="3820534"/>
            <a:ext cx="2972153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Gross Premiums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4A76885-7AFD-4A6C-A964-1F3C9D46D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784285"/>
              </p:ext>
            </p:extLst>
          </p:nvPr>
        </p:nvGraphicFramePr>
        <p:xfrm>
          <a:off x="70122" y="4087792"/>
          <a:ext cx="4812595" cy="223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41D1FF-E2CD-45B9-8F26-9A92FABDF743}"/>
              </a:ext>
            </a:extLst>
          </p:cNvPr>
          <p:cNvCxnSpPr/>
          <p:nvPr/>
        </p:nvCxnSpPr>
        <p:spPr>
          <a:xfrm>
            <a:off x="4101484" y="2325950"/>
            <a:ext cx="932155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8DDB539-E74D-4161-954E-E5E633243A61}"/>
              </a:ext>
            </a:extLst>
          </p:cNvPr>
          <p:cNvCxnSpPr/>
          <p:nvPr/>
        </p:nvCxnSpPr>
        <p:spPr>
          <a:xfrm>
            <a:off x="4083728" y="4972975"/>
            <a:ext cx="932155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F90FA7-09E9-48D3-88AF-76A2D0589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65636"/>
              </p:ext>
            </p:extLst>
          </p:nvPr>
        </p:nvGraphicFramePr>
        <p:xfrm>
          <a:off x="5140171" y="1557116"/>
          <a:ext cx="3684233" cy="1487880"/>
        </p:xfrm>
        <a:graphic>
          <a:graphicData uri="http://schemas.openxmlformats.org/drawingml/2006/table">
            <a:tbl>
              <a:tblPr/>
              <a:tblGrid>
                <a:gridCol w="2397950">
                  <a:extLst>
                    <a:ext uri="{9D8B030D-6E8A-4147-A177-3AD203B41FA5}">
                      <a16:colId xmlns:a16="http://schemas.microsoft.com/office/drawing/2014/main" val="3761652856"/>
                    </a:ext>
                  </a:extLst>
                </a:gridCol>
                <a:gridCol w="1286283">
                  <a:extLst>
                    <a:ext uri="{9D8B030D-6E8A-4147-A177-3AD203B41FA5}">
                      <a16:colId xmlns:a16="http://schemas.microsoft.com/office/drawing/2014/main" val="553909029"/>
                    </a:ext>
                  </a:extLst>
                </a:gridCol>
              </a:tblGrid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 Gross Premium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47350"/>
                  </a:ext>
                </a:extLst>
              </a:tr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Misr Insurance -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61322"/>
                  </a:ext>
                </a:extLst>
              </a:tr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362656"/>
                  </a:ext>
                </a:extLst>
              </a:tr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Allianz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528052"/>
                  </a:ext>
                </a:extLst>
              </a:tr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AXA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643972"/>
                  </a:ext>
                </a:extLst>
              </a:tr>
              <a:tr h="247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328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682C6C-F794-4D29-A9C5-E0088DE08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95943"/>
              </p:ext>
            </p:extLst>
          </p:nvPr>
        </p:nvGraphicFramePr>
        <p:xfrm>
          <a:off x="5134057" y="4017061"/>
          <a:ext cx="3684233" cy="1744533"/>
        </p:xfrm>
        <a:graphic>
          <a:graphicData uri="http://schemas.openxmlformats.org/drawingml/2006/table">
            <a:tbl>
              <a:tblPr/>
              <a:tblGrid>
                <a:gridCol w="2738547">
                  <a:extLst>
                    <a:ext uri="{9D8B030D-6E8A-4147-A177-3AD203B41FA5}">
                      <a16:colId xmlns:a16="http://schemas.microsoft.com/office/drawing/2014/main" val="1963974775"/>
                    </a:ext>
                  </a:extLst>
                </a:gridCol>
                <a:gridCol w="945686">
                  <a:extLst>
                    <a:ext uri="{9D8B030D-6E8A-4147-A177-3AD203B41FA5}">
                      <a16:colId xmlns:a16="http://schemas.microsoft.com/office/drawing/2014/main" val="4112963149"/>
                    </a:ext>
                  </a:extLst>
                </a:gridCol>
              </a:tblGrid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Gross Premium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21.6B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55243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Misr Insurance -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06313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99916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Allianz -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317282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Bupa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074293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 General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6851"/>
                  </a:ext>
                </a:extLst>
              </a:tr>
              <a:tr h="249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8.3B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02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4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5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Premiums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CC6C1-9DCF-4E9F-929A-9AD5776BAF03}"/>
              </a:ext>
            </a:extLst>
          </p:cNvPr>
          <p:cNvSpPr txBox="1"/>
          <p:nvPr/>
        </p:nvSpPr>
        <p:spPr>
          <a:xfrm>
            <a:off x="1492713" y="852357"/>
            <a:ext cx="2199857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Premiums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7BF03-D757-492F-969F-C21FB9AABA78}"/>
              </a:ext>
            </a:extLst>
          </p:cNvPr>
          <p:cNvSpPr txBox="1"/>
          <p:nvPr/>
        </p:nvSpPr>
        <p:spPr>
          <a:xfrm>
            <a:off x="5672477" y="3513000"/>
            <a:ext cx="2199857" cy="53120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Premiums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1C2B9-6CF5-48A4-A7D2-A86EED293EEF}"/>
              </a:ext>
            </a:extLst>
          </p:cNvPr>
          <p:cNvSpPr txBox="1"/>
          <p:nvPr/>
        </p:nvSpPr>
        <p:spPr>
          <a:xfrm>
            <a:off x="4465064" y="6356654"/>
            <a:ext cx="4179274" cy="27205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endParaRPr lang="en-US" sz="9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1BE0C6-14F1-475D-BE98-2AA51954C5B6}"/>
              </a:ext>
            </a:extLst>
          </p:cNvPr>
          <p:cNvCxnSpPr>
            <a:cxnSpLocks/>
          </p:cNvCxnSpPr>
          <p:nvPr/>
        </p:nvCxnSpPr>
        <p:spPr>
          <a:xfrm>
            <a:off x="4829455" y="1953083"/>
            <a:ext cx="79011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7C6467D-9728-432E-9C19-2A2CA19E33C7}"/>
              </a:ext>
            </a:extLst>
          </p:cNvPr>
          <p:cNvSpPr/>
          <p:nvPr/>
        </p:nvSpPr>
        <p:spPr>
          <a:xfrm>
            <a:off x="5974497" y="826237"/>
            <a:ext cx="2191209" cy="217440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AC5FAC-EBE6-4068-BDBB-98822B386FD6}"/>
              </a:ext>
            </a:extLst>
          </p:cNvPr>
          <p:cNvSpPr txBox="1"/>
          <p:nvPr/>
        </p:nvSpPr>
        <p:spPr>
          <a:xfrm>
            <a:off x="6449538" y="946179"/>
            <a:ext cx="1251752" cy="6309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algn="ctr"/>
            <a:r>
              <a:rPr lang="en-US" sz="2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40.1B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DFCEAF-3DFD-4627-ABB2-83A544F52BA7}"/>
              </a:ext>
            </a:extLst>
          </p:cNvPr>
          <p:cNvCxnSpPr>
            <a:cxnSpLocks/>
          </p:cNvCxnSpPr>
          <p:nvPr/>
        </p:nvCxnSpPr>
        <p:spPr>
          <a:xfrm flipH="1">
            <a:off x="3329125" y="4573476"/>
            <a:ext cx="75565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5DC67FE-E845-4309-BF58-12119268871C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457B4-BD6E-407D-8777-DF9258E4B108}"/>
              </a:ext>
            </a:extLst>
          </p:cNvPr>
          <p:cNvSpPr txBox="1"/>
          <p:nvPr/>
        </p:nvSpPr>
        <p:spPr>
          <a:xfrm>
            <a:off x="6109905" y="1940592"/>
            <a:ext cx="1931017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+14%  - Total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2FCF5-4511-40F6-ABA9-4ECC485D700F}"/>
              </a:ext>
            </a:extLst>
          </p:cNvPr>
          <p:cNvSpPr txBox="1"/>
          <p:nvPr/>
        </p:nvSpPr>
        <p:spPr>
          <a:xfrm>
            <a:off x="6339647" y="1662164"/>
            <a:ext cx="1471534" cy="40447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 CAGR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BBE10E-57DA-4F5F-A6DC-5E5CC91A8D9C}"/>
              </a:ext>
            </a:extLst>
          </p:cNvPr>
          <p:cNvSpPr txBox="1"/>
          <p:nvPr/>
        </p:nvSpPr>
        <p:spPr>
          <a:xfrm>
            <a:off x="1198134" y="3863469"/>
            <a:ext cx="1251752" cy="6309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algn="ctr"/>
            <a:r>
              <a:rPr lang="en-US" sz="23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23.3B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6F4E0-98CD-4BEB-A841-36F4E0E16015}"/>
              </a:ext>
            </a:extLst>
          </p:cNvPr>
          <p:cNvSpPr txBox="1"/>
          <p:nvPr/>
        </p:nvSpPr>
        <p:spPr>
          <a:xfrm>
            <a:off x="1082446" y="4791343"/>
            <a:ext cx="1707525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+7% - Total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7D79DF-6AB3-4ABC-969F-1C4D150B39C7}"/>
              </a:ext>
            </a:extLst>
          </p:cNvPr>
          <p:cNvSpPr txBox="1"/>
          <p:nvPr/>
        </p:nvSpPr>
        <p:spPr>
          <a:xfrm>
            <a:off x="1061609" y="4543552"/>
            <a:ext cx="1471534" cy="40447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13% CAGR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7FC3420-8D68-4080-A3EC-6F3085476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6518"/>
              </p:ext>
            </p:extLst>
          </p:nvPr>
        </p:nvGraphicFramePr>
        <p:xfrm>
          <a:off x="274146" y="1118734"/>
          <a:ext cx="4404386" cy="240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6E15F91-CFF8-411D-B733-B8D5E1E63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29315"/>
              </p:ext>
            </p:extLst>
          </p:nvPr>
        </p:nvGraphicFramePr>
        <p:xfrm>
          <a:off x="4295868" y="3744086"/>
          <a:ext cx="4390932" cy="240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C9D4DD0-7C69-4E6E-BC7D-5BE432EFB186}"/>
              </a:ext>
            </a:extLst>
          </p:cNvPr>
          <p:cNvSpPr txBox="1"/>
          <p:nvPr/>
        </p:nvSpPr>
        <p:spPr>
          <a:xfrm>
            <a:off x="6101115" y="2198178"/>
            <a:ext cx="1931017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+21% - Life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600861-5D15-4214-87F8-A035E7AA6ED1}"/>
              </a:ext>
            </a:extLst>
          </p:cNvPr>
          <p:cNvSpPr txBox="1"/>
          <p:nvPr/>
        </p:nvSpPr>
        <p:spPr>
          <a:xfrm>
            <a:off x="6056144" y="2459152"/>
            <a:ext cx="2038538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+9% - General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27A1D1-9029-44BC-ABE4-84B9BC48802B}"/>
              </a:ext>
            </a:extLst>
          </p:cNvPr>
          <p:cNvSpPr txBox="1"/>
          <p:nvPr/>
        </p:nvSpPr>
        <p:spPr>
          <a:xfrm>
            <a:off x="932156" y="5043421"/>
            <a:ext cx="1871208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+15% - Life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EC484-6CE3-4042-BA60-8C043AF3D0D4}"/>
              </a:ext>
            </a:extLst>
          </p:cNvPr>
          <p:cNvSpPr txBox="1"/>
          <p:nvPr/>
        </p:nvSpPr>
        <p:spPr>
          <a:xfrm>
            <a:off x="820339" y="5295373"/>
            <a:ext cx="2090589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+0.2% - General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5976EA-74F0-494F-85F7-2D09AEECD423}"/>
              </a:ext>
            </a:extLst>
          </p:cNvPr>
          <p:cNvSpPr/>
          <p:nvPr/>
        </p:nvSpPr>
        <p:spPr>
          <a:xfrm>
            <a:off x="770028" y="3658589"/>
            <a:ext cx="2191209" cy="217440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23261C-7D6B-48E4-B897-5C432AEBAF7A}"/>
              </a:ext>
            </a:extLst>
          </p:cNvPr>
          <p:cNvSpPr txBox="1"/>
          <p:nvPr/>
        </p:nvSpPr>
        <p:spPr>
          <a:xfrm>
            <a:off x="264250" y="5996955"/>
            <a:ext cx="3926072" cy="30410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 Premium = Gross Premiums – Reinsurance Premiums</a:t>
            </a:r>
          </a:p>
        </p:txBody>
      </p:sp>
    </p:spTree>
    <p:extLst>
      <p:ext uri="{BB962C8B-B14F-4D97-AF65-F5344CB8AC3E}">
        <p14:creationId xmlns:p14="http://schemas.microsoft.com/office/powerpoint/2010/main" val="8728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6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Investments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1C2B9-6CF5-48A4-A7D2-A86EED293EEF}"/>
              </a:ext>
            </a:extLst>
          </p:cNvPr>
          <p:cNvSpPr txBox="1"/>
          <p:nvPr/>
        </p:nvSpPr>
        <p:spPr>
          <a:xfrm>
            <a:off x="4465064" y="6356654"/>
            <a:ext cx="4179274" cy="27205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endParaRPr lang="en-US" sz="9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1BE0C6-14F1-475D-BE98-2AA51954C5B6}"/>
              </a:ext>
            </a:extLst>
          </p:cNvPr>
          <p:cNvCxnSpPr>
            <a:cxnSpLocks/>
          </p:cNvCxnSpPr>
          <p:nvPr/>
        </p:nvCxnSpPr>
        <p:spPr>
          <a:xfrm>
            <a:off x="5343524" y="3225415"/>
            <a:ext cx="92725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743FD1-C874-43D9-9E4F-F1079E0CE150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4F24B-0329-4655-8D7A-F607F649F85A}"/>
              </a:ext>
            </a:extLst>
          </p:cNvPr>
          <p:cNvSpPr txBox="1"/>
          <p:nvPr/>
        </p:nvSpPr>
        <p:spPr>
          <a:xfrm>
            <a:off x="6992737" y="2099442"/>
            <a:ext cx="1251752" cy="6309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107.8B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51C8AC-1AD4-4E42-A40C-8C61B6BE5B92}"/>
              </a:ext>
            </a:extLst>
          </p:cNvPr>
          <p:cNvSpPr txBox="1"/>
          <p:nvPr/>
        </p:nvSpPr>
        <p:spPr>
          <a:xfrm>
            <a:off x="6698447" y="3078744"/>
            <a:ext cx="1836009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+6% - Total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F42D0D-763F-4662-9613-AFE652029AD0}"/>
              </a:ext>
            </a:extLst>
          </p:cNvPr>
          <p:cNvSpPr txBox="1"/>
          <p:nvPr/>
        </p:nvSpPr>
        <p:spPr>
          <a:xfrm>
            <a:off x="6880685" y="2803113"/>
            <a:ext cx="1471534" cy="40447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13% CAGR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99434-8263-433A-BF3C-36E7E471B34C}"/>
              </a:ext>
            </a:extLst>
          </p:cNvPr>
          <p:cNvSpPr txBox="1"/>
          <p:nvPr/>
        </p:nvSpPr>
        <p:spPr>
          <a:xfrm>
            <a:off x="457200" y="1000800"/>
            <a:ext cx="3933914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 Under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30571-6464-458F-A54F-70E4B39D00A7}"/>
              </a:ext>
            </a:extLst>
          </p:cNvPr>
          <p:cNvSpPr txBox="1"/>
          <p:nvPr/>
        </p:nvSpPr>
        <p:spPr>
          <a:xfrm>
            <a:off x="333375" y="5047397"/>
            <a:ext cx="5559701" cy="30410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include both General Account and Separate Account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330BA-9CD1-47D1-9351-4079470BFBD4}"/>
              </a:ext>
            </a:extLst>
          </p:cNvPr>
          <p:cNvSpPr txBox="1"/>
          <p:nvPr/>
        </p:nvSpPr>
        <p:spPr>
          <a:xfrm>
            <a:off x="6717193" y="3325950"/>
            <a:ext cx="1836009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+9% - Life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528D1D-3C82-4319-BEC5-12F900495371}"/>
              </a:ext>
            </a:extLst>
          </p:cNvPr>
          <p:cNvSpPr txBox="1"/>
          <p:nvPr/>
        </p:nvSpPr>
        <p:spPr>
          <a:xfrm>
            <a:off x="6603881" y="3574374"/>
            <a:ext cx="2062634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+0.6% - General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18AE3B-7528-4FC8-A6F6-48A8A7398A5A}"/>
              </a:ext>
            </a:extLst>
          </p:cNvPr>
          <p:cNvSpPr/>
          <p:nvPr/>
        </p:nvSpPr>
        <p:spPr>
          <a:xfrm>
            <a:off x="6513684" y="1944250"/>
            <a:ext cx="2296941" cy="230970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24C0869-D3C3-44A7-A2F5-546F400FF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00059"/>
              </p:ext>
            </p:extLst>
          </p:nvPr>
        </p:nvGraphicFramePr>
        <p:xfrm>
          <a:off x="333375" y="1706276"/>
          <a:ext cx="4878090" cy="294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1373E18-623B-4D5F-A25A-3F43BC96CE28}"/>
              </a:ext>
            </a:extLst>
          </p:cNvPr>
          <p:cNvSpPr txBox="1"/>
          <p:nvPr/>
        </p:nvSpPr>
        <p:spPr>
          <a:xfrm>
            <a:off x="6603881" y="3823419"/>
            <a:ext cx="2062634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+20% - MetLife</a:t>
            </a:r>
          </a:p>
        </p:txBody>
      </p:sp>
    </p:spTree>
    <p:extLst>
      <p:ext uri="{BB962C8B-B14F-4D97-AF65-F5344CB8AC3E}">
        <p14:creationId xmlns:p14="http://schemas.microsoft.com/office/powerpoint/2010/main" val="11345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7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Underwriting Profit/Loss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1C2B9-6CF5-48A4-A7D2-A86EED293EEF}"/>
              </a:ext>
            </a:extLst>
          </p:cNvPr>
          <p:cNvSpPr txBox="1"/>
          <p:nvPr/>
        </p:nvSpPr>
        <p:spPr>
          <a:xfrm>
            <a:off x="4465064" y="6356654"/>
            <a:ext cx="4179274" cy="272051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endParaRPr lang="en-US" sz="9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743FD1-C874-43D9-9E4F-F1079E0CE150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B06AB6-32D7-4841-A8AB-DF40CC25E07E}"/>
              </a:ext>
            </a:extLst>
          </p:cNvPr>
          <p:cNvCxnSpPr>
            <a:cxnSpLocks/>
          </p:cNvCxnSpPr>
          <p:nvPr/>
        </p:nvCxnSpPr>
        <p:spPr>
          <a:xfrm>
            <a:off x="6010183" y="3236720"/>
            <a:ext cx="72205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B1C664-9196-44D9-96D0-36FC4C332DAD}"/>
              </a:ext>
            </a:extLst>
          </p:cNvPr>
          <p:cNvSpPr txBox="1"/>
          <p:nvPr/>
        </p:nvSpPr>
        <p:spPr>
          <a:xfrm>
            <a:off x="7123801" y="2318464"/>
            <a:ext cx="1520537" cy="69129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2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algn="ctr"/>
            <a:r>
              <a:rPr lang="en-US" sz="2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29719-483D-4C07-A855-EFBD81BEC2AC}"/>
              </a:ext>
            </a:extLst>
          </p:cNvPr>
          <p:cNvSpPr txBox="1"/>
          <p:nvPr/>
        </p:nvSpPr>
        <p:spPr>
          <a:xfrm>
            <a:off x="6946096" y="3139067"/>
            <a:ext cx="1874242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+25% - Total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0289B0-E969-4C78-B952-74B2AA3FE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59088"/>
              </p:ext>
            </p:extLst>
          </p:nvPr>
        </p:nvGraphicFramePr>
        <p:xfrm>
          <a:off x="172962" y="1411556"/>
          <a:ext cx="5730688" cy="347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F848B6-055B-4A09-B41A-0DFAD6AD9A72}"/>
              </a:ext>
            </a:extLst>
          </p:cNvPr>
          <p:cNvSpPr txBox="1"/>
          <p:nvPr/>
        </p:nvSpPr>
        <p:spPr>
          <a:xfrm>
            <a:off x="6896871" y="3425981"/>
            <a:ext cx="1874242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+31% - 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123C4E-772A-44EB-A1C4-1C6F72D7E84F}"/>
              </a:ext>
            </a:extLst>
          </p:cNvPr>
          <p:cNvSpPr txBox="1"/>
          <p:nvPr/>
        </p:nvSpPr>
        <p:spPr>
          <a:xfrm>
            <a:off x="6814957" y="3700705"/>
            <a:ext cx="2173735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+21% - General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BF4EB-C9BD-4E00-AC29-26AB93365495}"/>
              </a:ext>
            </a:extLst>
          </p:cNvPr>
          <p:cNvSpPr txBox="1"/>
          <p:nvPr/>
        </p:nvSpPr>
        <p:spPr>
          <a:xfrm>
            <a:off x="6823430" y="3972433"/>
            <a:ext cx="2173735" cy="339846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+39% - MetLife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F2756-1168-4B26-9B72-700040D6FCAA}"/>
              </a:ext>
            </a:extLst>
          </p:cNvPr>
          <p:cNvSpPr/>
          <p:nvPr/>
        </p:nvSpPr>
        <p:spPr>
          <a:xfrm>
            <a:off x="6823430" y="2148431"/>
            <a:ext cx="2191209" cy="225539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8</a:t>
            </a:fld>
            <a:endParaRPr lang="en-US">
              <a:solidFill>
                <a:srgbClr val="7578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58" y="204829"/>
            <a:ext cx="8158850" cy="657953"/>
          </a:xfrm>
        </p:spPr>
        <p:txBody>
          <a:bodyPr/>
          <a:lstStyle/>
          <a:p>
            <a:br>
              <a:rPr lang="en-US" sz="2000" dirty="0"/>
            </a:br>
            <a:endParaRPr lang="en-US" sz="32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3465" y="862782"/>
            <a:ext cx="8206758" cy="5172305"/>
          </a:xfrm>
          <a:ln>
            <a:noFill/>
          </a:ln>
        </p:spPr>
        <p:txBody>
          <a:bodyPr anchor="t">
            <a:normAutofit/>
          </a:bodyPr>
          <a:lstStyle/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2020 Overview</a:t>
            </a: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85750">
              <a:lnSpc>
                <a:spcPct val="120000"/>
              </a:lnSpc>
              <a:spcBef>
                <a:spcPts val="600"/>
              </a:spcBef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706" lvl="3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61A0"/>
                </a:solidFill>
              </a:rPr>
              <a:t>Egyptian Insurance Market</a:t>
            </a:r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Egyptian Insurance Market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29E64F-BF5C-42A1-880B-445A6353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 Life Insurance Market 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7AF6C4-1E4A-4C83-8B42-1F3329D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40644"/>
              </p:ext>
            </p:extLst>
          </p:nvPr>
        </p:nvGraphicFramePr>
        <p:xfrm>
          <a:off x="457201" y="1544596"/>
          <a:ext cx="8322814" cy="3721043"/>
        </p:xfrm>
        <a:graphic>
          <a:graphicData uri="http://schemas.openxmlformats.org/drawingml/2006/table">
            <a:tbl>
              <a:tblPr/>
              <a:tblGrid>
                <a:gridCol w="1680829">
                  <a:extLst>
                    <a:ext uri="{9D8B030D-6E8A-4147-A177-3AD203B41FA5}">
                      <a16:colId xmlns:a16="http://schemas.microsoft.com/office/drawing/2014/main" val="3670170695"/>
                    </a:ext>
                  </a:extLst>
                </a:gridCol>
                <a:gridCol w="1137830">
                  <a:extLst>
                    <a:ext uri="{9D8B030D-6E8A-4147-A177-3AD203B41FA5}">
                      <a16:colId xmlns:a16="http://schemas.microsoft.com/office/drawing/2014/main" val="297211439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2266070647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2153799196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2595630496"/>
                    </a:ext>
                  </a:extLst>
                </a:gridCol>
                <a:gridCol w="1296792">
                  <a:extLst>
                    <a:ext uri="{9D8B030D-6E8A-4147-A177-3AD203B41FA5}">
                      <a16:colId xmlns:a16="http://schemas.microsoft.com/office/drawing/2014/main" val="831404832"/>
                    </a:ext>
                  </a:extLst>
                </a:gridCol>
                <a:gridCol w="860481">
                  <a:extLst>
                    <a:ext uri="{9D8B030D-6E8A-4147-A177-3AD203B41FA5}">
                      <a16:colId xmlns:a16="http://schemas.microsoft.com/office/drawing/2014/main" val="303264524"/>
                    </a:ext>
                  </a:extLst>
                </a:gridCol>
              </a:tblGrid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Premiums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Premiums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Underwriting Profit/Loss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53643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8519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663499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73495"/>
                  </a:ext>
                </a:extLst>
              </a:tr>
              <a:tr h="37070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611262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MetLife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05483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MetLife % of Private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845619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MetLife% of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4748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F1616D-0CB0-478A-97E9-4A67295FCB1F}"/>
              </a:ext>
            </a:extLst>
          </p:cNvPr>
          <p:cNvSpPr txBox="1"/>
          <p:nvPr/>
        </p:nvSpPr>
        <p:spPr>
          <a:xfrm>
            <a:off x="1102300" y="5645540"/>
            <a:ext cx="7254502" cy="433470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*Expenses include: Net Paid Claims, Change in Outstanding Claims, Acquisition Expenses, Maintenance Expenses and Other Operating Expenses</a:t>
            </a:r>
          </a:p>
        </p:txBody>
      </p:sp>
    </p:spTree>
    <p:extLst>
      <p:ext uri="{BB962C8B-B14F-4D97-AF65-F5344CB8AC3E}">
        <p14:creationId xmlns:p14="http://schemas.microsoft.com/office/powerpoint/2010/main" val="21444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3A173-2ED6-4C1F-BD20-97474F7C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8F45C-77FF-416C-83AD-FDBAA3EFB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Egyptian Insurance Market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A1E8-4384-4493-ADA7-A6CBCBAD492E}"/>
              </a:ext>
            </a:extLst>
          </p:cNvPr>
          <p:cNvSpPr txBox="1"/>
          <p:nvPr/>
        </p:nvSpPr>
        <p:spPr>
          <a:xfrm>
            <a:off x="5726099" y="6569084"/>
            <a:ext cx="2306033" cy="205663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figures are in Billion Egyptian Pounds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39219C0-F7A7-408A-BA7B-64976E0A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886"/>
            <a:ext cx="6944443" cy="657953"/>
          </a:xfrm>
        </p:spPr>
        <p:txBody>
          <a:bodyPr/>
          <a:lstStyle/>
          <a:p>
            <a:r>
              <a:rPr lang="en-US" sz="2800" dirty="0"/>
              <a:t> Life Insurance Market Overview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DC1A68-9CA4-4774-AE2E-2ACA1E7D8FEF}"/>
              </a:ext>
            </a:extLst>
          </p:cNvPr>
          <p:cNvSpPr txBox="1"/>
          <p:nvPr/>
        </p:nvSpPr>
        <p:spPr>
          <a:xfrm>
            <a:off x="545975" y="832124"/>
            <a:ext cx="6325341" cy="516835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Count &amp; Coverage Amount – Individual Life Business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F2F2D50-91DD-4FDE-A30C-ED23F15F3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554561"/>
              </p:ext>
            </p:extLst>
          </p:nvPr>
        </p:nvGraphicFramePr>
        <p:xfrm>
          <a:off x="-1002735" y="4048062"/>
          <a:ext cx="3915054" cy="27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4F17D2A-CC1E-44BE-9ED1-37BBE8E69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113617"/>
              </p:ext>
            </p:extLst>
          </p:nvPr>
        </p:nvGraphicFramePr>
        <p:xfrm>
          <a:off x="-209376" y="1248993"/>
          <a:ext cx="2588591" cy="19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36F188DA-FF70-4A61-9272-0735892B1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87369"/>
              </p:ext>
            </p:extLst>
          </p:nvPr>
        </p:nvGraphicFramePr>
        <p:xfrm>
          <a:off x="1649900" y="1248993"/>
          <a:ext cx="2454422" cy="191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3C1837A-97CD-4AC7-ADE6-568F3F8F1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39485"/>
              </p:ext>
            </p:extLst>
          </p:nvPr>
        </p:nvGraphicFramePr>
        <p:xfrm>
          <a:off x="1466121" y="4209200"/>
          <a:ext cx="2834679" cy="189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4DA12F8-DB3E-467F-B6E1-A961CED57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202768"/>
              </p:ext>
            </p:extLst>
          </p:nvPr>
        </p:nvGraphicFramePr>
        <p:xfrm>
          <a:off x="3200555" y="1251295"/>
          <a:ext cx="2904291" cy="188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3437B8C-0F09-4601-9AFB-EEEFB8AB1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87814"/>
              </p:ext>
            </p:extLst>
          </p:nvPr>
        </p:nvGraphicFramePr>
        <p:xfrm>
          <a:off x="3358728" y="4197811"/>
          <a:ext cx="2834679" cy="190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078AFC-764F-46F6-926A-503C14EB7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318" y="3315480"/>
            <a:ext cx="2263491" cy="732582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902033-FF30-485B-A202-D868DDD9F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82178"/>
              </p:ext>
            </p:extLst>
          </p:nvPr>
        </p:nvGraphicFramePr>
        <p:xfrm>
          <a:off x="7079778" y="1271880"/>
          <a:ext cx="2454422" cy="190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4AFD09A-78EB-4545-9B5B-9ABA34DDD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93071"/>
              </p:ext>
            </p:extLst>
          </p:nvPr>
        </p:nvGraphicFramePr>
        <p:xfrm>
          <a:off x="5138800" y="1269064"/>
          <a:ext cx="2699698" cy="200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6AB204B-7BD4-4EA7-826B-F78A506B5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67849"/>
              </p:ext>
            </p:extLst>
          </p:nvPr>
        </p:nvGraphicFramePr>
        <p:xfrm>
          <a:off x="4737688" y="4162447"/>
          <a:ext cx="3499360" cy="19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8E6CF0E-8E4F-4913-9A19-71DCBBB82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25100"/>
              </p:ext>
            </p:extLst>
          </p:nvPr>
        </p:nvGraphicFramePr>
        <p:xfrm>
          <a:off x="6924356" y="4214572"/>
          <a:ext cx="2609844" cy="197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670BA7-5720-48B8-84A1-2CC3558EE263}"/>
              </a:ext>
            </a:extLst>
          </p:cNvPr>
          <p:cNvSpPr txBox="1"/>
          <p:nvPr/>
        </p:nvSpPr>
        <p:spPr>
          <a:xfrm>
            <a:off x="1819922" y="3353143"/>
            <a:ext cx="1988598" cy="661582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NB: New Business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IF: In-force</a:t>
            </a:r>
          </a:p>
        </p:txBody>
      </p:sp>
    </p:spTree>
    <p:extLst>
      <p:ext uri="{BB962C8B-B14F-4D97-AF65-F5344CB8AC3E}">
        <p14:creationId xmlns:p14="http://schemas.microsoft.com/office/powerpoint/2010/main" val="108165976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Theme">
  <a:themeElements>
    <a:clrScheme name="My Metlif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DDA00"/>
      </a:accent2>
      <a:accent3>
        <a:srgbClr val="009DD9"/>
      </a:accent3>
      <a:accent4>
        <a:srgbClr val="F49100"/>
      </a:accent4>
      <a:accent5>
        <a:srgbClr val="FD2F6F"/>
      </a:accent5>
      <a:accent6>
        <a:srgbClr val="04617B"/>
      </a:accent6>
      <a:hlink>
        <a:srgbClr val="6DC034"/>
      </a:hlink>
      <a:folHlink>
        <a:srgbClr val="0F6FC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19251</TotalTime>
  <Words>1596</Words>
  <Application>Microsoft Office PowerPoint</Application>
  <PresentationFormat>On-screen Show (4:3)</PresentationFormat>
  <Paragraphs>716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.AppleSystemUIFont</vt:lpstr>
      <vt:lpstr>Arial</vt:lpstr>
      <vt:lpstr>Calibri</vt:lpstr>
      <vt:lpstr>Georgia</vt:lpstr>
      <vt:lpstr>1_Default Theme</vt:lpstr>
      <vt:lpstr>2_Default Theme</vt:lpstr>
      <vt:lpstr>6_Default Theme</vt:lpstr>
      <vt:lpstr>Insurance in the Egyptian Market </vt:lpstr>
      <vt:lpstr>Total Market Overview</vt:lpstr>
      <vt:lpstr>Life vs. General Gross Premiums</vt:lpstr>
      <vt:lpstr>Premiums</vt:lpstr>
      <vt:lpstr>Investments</vt:lpstr>
      <vt:lpstr>Underwriting Profit/Loss</vt:lpstr>
      <vt:lpstr> </vt:lpstr>
      <vt:lpstr> Life Insurance Market Overview</vt:lpstr>
      <vt:lpstr> Life Insurance Market Overview</vt:lpstr>
      <vt:lpstr> Life Insurance Market Overview</vt:lpstr>
      <vt:lpstr>Overview by Line of Business </vt:lpstr>
      <vt:lpstr>Medical Business – Life &amp; General Market</vt:lpstr>
      <vt:lpstr>A&amp;H Business – Life &amp; General Market</vt:lpstr>
      <vt:lpstr>Investment Return in Life Market</vt:lpstr>
      <vt:lpstr>Expense Factors in Life Market</vt:lpstr>
      <vt:lpstr>Cancelations &amp; Surrenders in Life Market</vt:lpstr>
      <vt:lpstr>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Asif, Samreen</dc:creator>
  <cp:lastModifiedBy>Fawzy, Hagar</cp:lastModifiedBy>
  <cp:revision>686</cp:revision>
  <cp:lastPrinted>2018-08-07T05:33:54Z</cp:lastPrinted>
  <dcterms:created xsi:type="dcterms:W3CDTF">2016-10-12T07:45:17Z</dcterms:created>
  <dcterms:modified xsi:type="dcterms:W3CDTF">2021-06-01T07:10:59Z</dcterms:modified>
</cp:coreProperties>
</file>